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4"/>
  </p:notesMasterIdLst>
  <p:handoutMasterIdLst>
    <p:handoutMasterId r:id="rId15"/>
  </p:handoutMasterIdLst>
  <p:sldIdLst>
    <p:sldId id="408" r:id="rId5"/>
    <p:sldId id="469" r:id="rId6"/>
    <p:sldId id="470" r:id="rId7"/>
    <p:sldId id="481" r:id="rId8"/>
    <p:sldId id="464" r:id="rId9"/>
    <p:sldId id="463" r:id="rId10"/>
    <p:sldId id="480" r:id="rId11"/>
    <p:sldId id="465" r:id="rId12"/>
    <p:sldId id="482" r:id="rId13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OVAL TEDIN Maria Jose (ECFIN)" initials="D(" lastIdx="8" clrIdx="6">
    <p:extLst>
      <p:ext uri="{19B8F6BF-5375-455C-9EA6-DF929625EA0E}">
        <p15:presenceInfo xmlns:p15="http://schemas.microsoft.com/office/powerpoint/2012/main" userId="S::maria-jose.doval-tedin@ec.europa.eu::1c87a18d-e3e8-40aa-898e-376d37a1232a" providerId="AD"/>
      </p:ext>
    </p:extLst>
  </p:cmAuthor>
  <p:cmAuthor id="1" name="ROSATI Lorenzo (ECFIN)" initials="RL(" lastIdx="9" clrIdx="0">
    <p:extLst>
      <p:ext uri="{19B8F6BF-5375-455C-9EA6-DF929625EA0E}">
        <p15:presenceInfo xmlns:p15="http://schemas.microsoft.com/office/powerpoint/2012/main" userId="S-1-5-21-1606980848-2025429265-839522115-949288" providerId="AD"/>
      </p:ext>
    </p:extLst>
  </p:cmAuthor>
  <p:cmAuthor id="8" name="GUZMAN CASO DE LOS COBOS Paz (SG-RECOVER-MADRID)" initials="G(" lastIdx="23" clrIdx="7">
    <p:extLst>
      <p:ext uri="{19B8F6BF-5375-455C-9EA6-DF929625EA0E}">
        <p15:presenceInfo xmlns:p15="http://schemas.microsoft.com/office/powerpoint/2012/main" userId="S::paz.guzman-caso-de-los-cobos@ec.europa.eu::c4bd2b33-30f5-4258-970c-70c3056cf39a" providerId="AD"/>
      </p:ext>
    </p:extLst>
  </p:cmAuthor>
  <p:cmAuthor id="2" name="SCHAEFER David (SG-RECOVER)" initials="SD(" lastIdx="14" clrIdx="1">
    <p:extLst>
      <p:ext uri="{19B8F6BF-5375-455C-9EA6-DF929625EA0E}">
        <p15:presenceInfo xmlns:p15="http://schemas.microsoft.com/office/powerpoint/2012/main" userId="S-1-5-21-1606980848-2025429265-839522115-1052662" providerId="AD"/>
      </p:ext>
    </p:extLst>
  </p:cmAuthor>
  <p:cmAuthor id="9" name="MARAVALL RODRIGUEZ Carlos (SG-RECOVER)" initials="MRC(" lastIdx="1" clrIdx="8">
    <p:extLst>
      <p:ext uri="{19B8F6BF-5375-455C-9EA6-DF929625EA0E}">
        <p15:presenceInfo xmlns:p15="http://schemas.microsoft.com/office/powerpoint/2012/main" userId="S-1-5-21-1606980848-2025429265-839522115-940732" providerId="AD"/>
      </p:ext>
    </p:extLst>
  </p:cmAuthor>
  <p:cmAuthor id="3" name="SZAVUJ Eva Maria (SG-RECOVER)" initials="S(" lastIdx="6" clrIdx="2">
    <p:extLst>
      <p:ext uri="{19B8F6BF-5375-455C-9EA6-DF929625EA0E}">
        <p15:presenceInfo xmlns:p15="http://schemas.microsoft.com/office/powerpoint/2012/main" userId="S::eva-maria.szavuj@ec.europa.eu::fbf82126-e9c2-46f8-bbb6-a1fff0d63427" providerId="AD"/>
      </p:ext>
    </p:extLst>
  </p:cmAuthor>
  <p:cmAuthor id="10" name="CANAL FONTCUBERTA Maria (SG-RECOVER)" initials="C(" lastIdx="1" clrIdx="9">
    <p:extLst>
      <p:ext uri="{19B8F6BF-5375-455C-9EA6-DF929625EA0E}">
        <p15:presenceInfo xmlns:p15="http://schemas.microsoft.com/office/powerpoint/2012/main" userId="S::maria.canal-fontcuberta@ec.europa.eu::c7a08688-c58a-4bd4-bc9c-496c3ba12f79" providerId="AD"/>
      </p:ext>
    </p:extLst>
  </p:cmAuthor>
  <p:cmAuthor id="4" name="AGUZZONI Luca (SG-RECOVER)" initials="AL(" lastIdx="2" clrIdx="3">
    <p:extLst>
      <p:ext uri="{19B8F6BF-5375-455C-9EA6-DF929625EA0E}">
        <p15:presenceInfo xmlns:p15="http://schemas.microsoft.com/office/powerpoint/2012/main" userId="S-1-5-21-1606980848-2025429265-839522115-804131" providerId="AD"/>
      </p:ext>
    </p:extLst>
  </p:cmAuthor>
  <p:cmAuthor id="11" name="MACCHI Simone (ECFIN)" initials="MS(" lastIdx="1" clrIdx="10">
    <p:extLst>
      <p:ext uri="{19B8F6BF-5375-455C-9EA6-DF929625EA0E}">
        <p15:presenceInfo xmlns:p15="http://schemas.microsoft.com/office/powerpoint/2012/main" userId="S-1-5-21-1606980848-2025429265-839522115-1312461" providerId="AD"/>
      </p:ext>
    </p:extLst>
  </p:cmAuthor>
  <p:cmAuthor id="5" name="PIETILAINEN Samuli (ECFIN)" initials="PS(" lastIdx="1" clrIdx="4">
    <p:extLst>
      <p:ext uri="{19B8F6BF-5375-455C-9EA6-DF929625EA0E}">
        <p15:presenceInfo xmlns:p15="http://schemas.microsoft.com/office/powerpoint/2012/main" userId="PIETILAINEN Samuli (ECFIN)" providerId="None"/>
      </p:ext>
    </p:extLst>
  </p:cmAuthor>
  <p:cmAuthor id="12" name="MACCHI Simone (ECFIN)" initials="M(" lastIdx="3" clrIdx="12">
    <p:extLst>
      <p:ext uri="{19B8F6BF-5375-455C-9EA6-DF929625EA0E}">
        <p15:presenceInfo xmlns:p15="http://schemas.microsoft.com/office/powerpoint/2012/main" userId="S::simone.macchi@ec.europa.eu::58498776-18d4-49b2-ace2-36a3def72c7f" providerId="AD"/>
      </p:ext>
    </p:extLst>
  </p:cmAuthor>
  <p:cmAuthor id="6" name="WOEHLBIER Florian (ECFIN)" initials="W(" lastIdx="46" clrIdx="11">
    <p:extLst>
      <p:ext uri="{19B8F6BF-5375-455C-9EA6-DF929625EA0E}">
        <p15:presenceInfo xmlns:p15="http://schemas.microsoft.com/office/powerpoint/2012/main" userId="S::florian.woehlbier@ec.europa.eu::11c13d1b-fc9d-4636-8a6f-736c3b322e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C53"/>
    <a:srgbClr val="004494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00" autoAdjust="0"/>
  </p:normalViewPr>
  <p:slideViewPr>
    <p:cSldViewPr snapToGrid="0">
      <p:cViewPr varScale="1">
        <p:scale>
          <a:sx n="81" d="100"/>
          <a:sy n="81" d="100"/>
        </p:scale>
        <p:origin x="1632" y="78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5538883339354"/>
          <c:y val="0.19011617489108276"/>
          <c:w val="0.74315702267184747"/>
          <c:h val="0.837765775530498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7-4FB7-9423-D3BC9E366C72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7-4FB7-9423-D3BC9E366C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67-4FB7-9423-D3BC9E366C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67-4FB7-9423-D3BC9E366C7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67-4FB7-9423-D3BC9E366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1"/>
              </c:numCache>
              <c:extLst/>
            </c:numRef>
          </c:cat>
          <c:val>
            <c:numRef>
              <c:f>Sheet1!$B$2:$B$3</c:f>
              <c:numCache>
                <c:formatCode>General</c:formatCode>
                <c:ptCount val="1"/>
                <c:pt idx="0">
                  <c:v>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40B-4281-A4E3-FEF1615874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14618008"/>
        <c:axId val="514618992"/>
      </c:barChart>
      <c:catAx>
        <c:axId val="514618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4618992"/>
        <c:crosses val="autoZero"/>
        <c:auto val="1"/>
        <c:lblAlgn val="ctr"/>
        <c:lblOffset val="100"/>
        <c:noMultiLvlLbl val="0"/>
      </c:catAx>
      <c:valAx>
        <c:axId val="514618992"/>
        <c:scaling>
          <c:orientation val="minMax"/>
          <c:max val="25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18008"/>
        <c:crosses val="autoZero"/>
        <c:crossBetween val="between"/>
        <c:majorUnit val="5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5514044874822"/>
          <c:y val="0.12177530951240943"/>
          <c:w val="0.74315702267184747"/>
          <c:h val="0.837765775530498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1F-4D4F-9C82-5CA33CD573F2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1F-4D4F-9C82-5CA33CD573F2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1F-4D4F-9C82-5CA33CD573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1F-4D4F-9C82-5CA33CD573F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1F-4D4F-9C82-5CA33CD57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1"/>
              </c:numCache>
            </c:numRef>
          </c:cat>
          <c:val>
            <c:numRef>
              <c:f>Sheet1!$B$2:$B$3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4-4EB1-A69F-FEB6AA4569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14618008"/>
        <c:axId val="514618992"/>
      </c:barChart>
      <c:catAx>
        <c:axId val="514618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18992"/>
        <c:crosses val="autoZero"/>
        <c:auto val="1"/>
        <c:lblAlgn val="ctr"/>
        <c:lblOffset val="100"/>
        <c:noMultiLvlLbl val="0"/>
      </c:catAx>
      <c:valAx>
        <c:axId val="514618992"/>
        <c:scaling>
          <c:orientation val="minMax"/>
          <c:max val="25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18008"/>
        <c:crosses val="autoZero"/>
        <c:crossBetween val="between"/>
        <c:majorUnit val="5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5514044874822"/>
          <c:y val="0.12177530951240943"/>
          <c:w val="0.74315702267184747"/>
          <c:h val="0.837765775530498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C1-4525-B0A5-E8BBF84D042F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C1-4525-B0A5-E8BBF84D04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C1-4525-B0A5-E8BBF84D04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C1-4525-B0A5-E8BBF84D042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C1-4525-B0A5-E8BBF84D0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9-44AB-8279-336C553305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axId val="514618008"/>
        <c:axId val="514618992"/>
      </c:barChart>
      <c:catAx>
        <c:axId val="514618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4618992"/>
        <c:crosses val="autoZero"/>
        <c:auto val="1"/>
        <c:lblAlgn val="ctr"/>
        <c:lblOffset val="100"/>
        <c:noMultiLvlLbl val="0"/>
      </c:catAx>
      <c:valAx>
        <c:axId val="514618992"/>
        <c:scaling>
          <c:orientation val="minMax"/>
          <c:max val="25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18008"/>
        <c:crosses val="autoZero"/>
        <c:crossBetween val="between"/>
        <c:majorUnit val="5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1139826996239"/>
          <c:y val="0.16997986528080988"/>
          <c:w val="0.74315702267184747"/>
          <c:h val="0.837765775530498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5E-462C-8C97-07F200043EFC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5E-462C-8C97-07F200043E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5E-462C-8C97-07F200043E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5E-462C-8C97-07F200043EF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5E-462C-8C97-07F200043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1"/>
              </c:numCache>
            </c:numRef>
          </c:cat>
          <c:val>
            <c:numRef>
              <c:f>Sheet1!$B$2:$B$3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2-434B-BC93-0E05711E60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514618008"/>
        <c:axId val="514618992"/>
      </c:barChart>
      <c:catAx>
        <c:axId val="514618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18992"/>
        <c:crosses val="autoZero"/>
        <c:auto val="1"/>
        <c:lblAlgn val="ctr"/>
        <c:lblOffset val="100"/>
        <c:noMultiLvlLbl val="0"/>
      </c:catAx>
      <c:valAx>
        <c:axId val="514618992"/>
        <c:scaling>
          <c:orientation val="minMax"/>
          <c:max val="25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180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1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5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7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5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7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6917" y="2599765"/>
            <a:ext cx="7559656" cy="1542330"/>
          </a:xfrm>
        </p:spPr>
        <p:txBody>
          <a:bodyPr wrap="none" anchor="t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6917" y="4418049"/>
            <a:ext cx="7559657" cy="897754"/>
          </a:xfr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rgbClr val="FFD2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COUNTRY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96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58" y="6131286"/>
            <a:ext cx="2631141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5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58" y="6131286"/>
            <a:ext cx="2631141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26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3859" y="1122363"/>
            <a:ext cx="866236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FFD2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3859" y="3602038"/>
            <a:ext cx="866236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7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9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22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34566" y="1627687"/>
            <a:ext cx="7559656" cy="1040171"/>
          </a:xfrm>
        </p:spPr>
        <p:txBody>
          <a:bodyPr/>
          <a:lstStyle/>
          <a:p>
            <a:r>
              <a:rPr lang="en-GB" sz="6000" b="1"/>
              <a:t>Launching the recovery</a:t>
            </a:r>
            <a:endParaRPr lang="en-IE" sz="6000" b="1"/>
          </a:p>
        </p:txBody>
      </p:sp>
      <p:sp>
        <p:nvSpPr>
          <p:cNvPr id="9" name="Subtitle 5"/>
          <p:cNvSpPr>
            <a:spLocks noGrp="1"/>
          </p:cNvSpPr>
          <p:nvPr>
            <p:ph type="subTitle" idx="1"/>
          </p:nvPr>
        </p:nvSpPr>
        <p:spPr>
          <a:xfrm>
            <a:off x="3594622" y="4468526"/>
            <a:ext cx="8853017" cy="1671416"/>
          </a:xfrm>
        </p:spPr>
        <p:txBody>
          <a:bodyPr/>
          <a:lstStyle/>
          <a:p>
            <a:r>
              <a:rPr lang="en-IE"/>
              <a:t>Social, employment and education measures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31730" y="5985201"/>
            <a:ext cx="8178800" cy="5289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>
                <a:cs typeface="Arial"/>
              </a:rPr>
              <a:t>September 2021</a:t>
            </a:r>
            <a:endParaRPr lang="en-IE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338983" y="2773211"/>
            <a:ext cx="6550822" cy="1940320"/>
          </a:xfrm>
          <a:prstGeom prst="rect">
            <a:avLst/>
          </a:prstGeom>
        </p:spPr>
        <p:txBody>
          <a:bodyPr vert="horz" wrap="non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i="1"/>
              <a:t>A Recovery plan for Europe:</a:t>
            </a:r>
            <a:br>
              <a:rPr lang="en-GB" sz="3200" b="1" i="1"/>
            </a:br>
            <a:r>
              <a:rPr lang="en-GB" sz="3200" b="1" i="1"/>
              <a:t/>
            </a:r>
            <a:br>
              <a:rPr lang="en-GB" sz="3200" b="1" i="1"/>
            </a:br>
            <a:r>
              <a:rPr lang="en-GB" sz="3200" b="1" i="1"/>
              <a:t>The Recovery and Resilience Facility</a:t>
            </a:r>
            <a:endParaRPr lang="en-IE" sz="3200" b="1" i="1"/>
          </a:p>
        </p:txBody>
      </p:sp>
    </p:spTree>
    <p:extLst>
      <p:ext uri="{BB962C8B-B14F-4D97-AF65-F5344CB8AC3E}">
        <p14:creationId xmlns:p14="http://schemas.microsoft.com/office/powerpoint/2010/main" val="336580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Social, </a:t>
            </a:r>
            <a:r>
              <a:rPr lang="fr-BE" err="1"/>
              <a:t>employment</a:t>
            </a:r>
            <a:r>
              <a:rPr lang="fr-BE"/>
              <a:t> and </a:t>
            </a:r>
            <a:r>
              <a:rPr lang="fr-BE" err="1"/>
              <a:t>education</a:t>
            </a:r>
            <a:r>
              <a:rPr lang="fr-BE"/>
              <a:t> </a:t>
            </a:r>
            <a:r>
              <a:rPr lang="fr-BE" err="1"/>
              <a:t>measures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9" y="1461306"/>
            <a:ext cx="7088413" cy="3987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1472" y="2579637"/>
            <a:ext cx="4162425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BE">
              <a:solidFill>
                <a:schemeClr val="bg1"/>
              </a:solidFill>
            </a:endParaRPr>
          </a:p>
          <a:p>
            <a:endParaRPr lang="fr-BE">
              <a:solidFill>
                <a:schemeClr val="bg1"/>
              </a:solidFill>
            </a:endParaRPr>
          </a:p>
          <a:p>
            <a:pPr algn="ctr"/>
            <a:r>
              <a:rPr lang="fr-BE" b="1">
                <a:solidFill>
                  <a:schemeClr val="bg1"/>
                </a:solidFill>
              </a:rPr>
              <a:t>40% of all Country </a:t>
            </a:r>
            <a:r>
              <a:rPr lang="fr-BE" b="1" err="1">
                <a:solidFill>
                  <a:schemeClr val="bg1"/>
                </a:solidFill>
              </a:rPr>
              <a:t>Specific</a:t>
            </a:r>
            <a:r>
              <a:rPr lang="fr-BE" b="1">
                <a:solidFill>
                  <a:schemeClr val="bg1"/>
                </a:solidFill>
              </a:rPr>
              <a:t> </a:t>
            </a:r>
            <a:r>
              <a:rPr lang="fr-BE" b="1" err="1">
                <a:solidFill>
                  <a:schemeClr val="bg1"/>
                </a:solidFill>
              </a:rPr>
              <a:t>Recommendations</a:t>
            </a:r>
            <a:r>
              <a:rPr lang="fr-BE" b="1">
                <a:solidFill>
                  <a:schemeClr val="bg1"/>
                </a:solidFill>
              </a:rPr>
              <a:t> relate to social, </a:t>
            </a:r>
            <a:r>
              <a:rPr lang="fr-BE" b="1" err="1">
                <a:solidFill>
                  <a:schemeClr val="bg1"/>
                </a:solidFill>
              </a:rPr>
              <a:t>employment</a:t>
            </a:r>
            <a:r>
              <a:rPr lang="fr-BE" b="1">
                <a:solidFill>
                  <a:schemeClr val="bg1"/>
                </a:solidFill>
              </a:rPr>
              <a:t> and </a:t>
            </a:r>
            <a:r>
              <a:rPr lang="fr-BE" b="1" err="1">
                <a:solidFill>
                  <a:schemeClr val="bg1"/>
                </a:solidFill>
              </a:rPr>
              <a:t>education</a:t>
            </a:r>
            <a:r>
              <a:rPr lang="fr-BE" b="1">
                <a:solidFill>
                  <a:schemeClr val="bg1"/>
                </a:solidFill>
              </a:rPr>
              <a:t> </a:t>
            </a:r>
            <a:r>
              <a:rPr lang="fr-BE" b="1" err="1">
                <a:solidFill>
                  <a:schemeClr val="bg1"/>
                </a:solidFill>
              </a:rPr>
              <a:t>measures</a:t>
            </a:r>
            <a:endParaRPr lang="fr-BE" b="1">
              <a:solidFill>
                <a:schemeClr val="bg1"/>
              </a:solidFill>
            </a:endParaRPr>
          </a:p>
          <a:p>
            <a:endParaRPr lang="fr-BE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58" y="5469018"/>
            <a:ext cx="1125083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err="1">
                <a:latin typeface="EC Square Sans Pro"/>
                <a:ea typeface="+mn-lt"/>
                <a:cs typeface="+mn-lt"/>
              </a:rPr>
              <a:t>Substantial</a:t>
            </a:r>
            <a:r>
              <a:rPr lang="fr-BE">
                <a:latin typeface="EC Square Sans Pro"/>
                <a:ea typeface="+mn-lt"/>
                <a:cs typeface="+mn-lt"/>
              </a:rPr>
              <a:t> social </a:t>
            </a:r>
            <a:r>
              <a:rPr lang="fr-BE" err="1">
                <a:latin typeface="EC Square Sans Pro"/>
                <a:ea typeface="+mn-lt"/>
                <a:cs typeface="+mn-lt"/>
              </a:rPr>
              <a:t>reforms</a:t>
            </a:r>
            <a:r>
              <a:rPr lang="fr-BE">
                <a:latin typeface="EC Square Sans Pro"/>
                <a:ea typeface="+mn-lt"/>
                <a:cs typeface="+mn-lt"/>
              </a:rPr>
              <a:t> </a:t>
            </a:r>
            <a:r>
              <a:rPr lang="fr-BE" err="1">
                <a:latin typeface="EC Square Sans Pro"/>
                <a:ea typeface="+mn-lt"/>
                <a:cs typeface="+mn-lt"/>
              </a:rPr>
              <a:t>included</a:t>
            </a:r>
            <a:r>
              <a:rPr lang="fr-BE">
                <a:latin typeface="EC Square Sans Pro"/>
                <a:ea typeface="+mn-lt"/>
                <a:cs typeface="+mn-lt"/>
              </a:rPr>
              <a:t> in the plans</a:t>
            </a:r>
            <a:endParaRPr lang="en-GB">
              <a:latin typeface="EC Square Sans Pro"/>
              <a:ea typeface="+mn-lt"/>
              <a:cs typeface="+mn-lt"/>
            </a:endParaRPr>
          </a:p>
          <a:p>
            <a:r>
              <a:rPr lang="en-GB">
                <a:latin typeface="EC Square Sans Pro"/>
                <a:ea typeface="+mn-lt"/>
                <a:cs typeface="+mn-lt"/>
              </a:rPr>
              <a:t>Social spending (incl. health) in 25 MS equivalent to around </a:t>
            </a:r>
            <a:r>
              <a:rPr lang="en-GB">
                <a:solidFill>
                  <a:schemeClr val="tx2"/>
                </a:solidFill>
                <a:latin typeface="EC Square Sans Pro Medium"/>
              </a:rPr>
              <a:t>EUR 150bn, </a:t>
            </a:r>
            <a:r>
              <a:rPr lang="en-GB">
                <a:latin typeface="EC Square Sans Pro"/>
                <a:cs typeface="Arial"/>
              </a:rPr>
              <a:t>above </a:t>
            </a:r>
            <a:r>
              <a:rPr lang="en-GB">
                <a:solidFill>
                  <a:schemeClr val="tx2"/>
                </a:solidFill>
                <a:latin typeface="EC Square Sans Pro Medium"/>
              </a:rPr>
              <a:t>30% </a:t>
            </a:r>
            <a:r>
              <a:rPr lang="en-GB">
                <a:latin typeface="EC Square Sans Pro"/>
                <a:ea typeface="+mn-lt"/>
                <a:cs typeface="+mn-lt"/>
              </a:rPr>
              <a:t>of the total financial envelope</a:t>
            </a:r>
          </a:p>
        </p:txBody>
      </p:sp>
    </p:spTree>
    <p:extLst>
      <p:ext uri="{BB962C8B-B14F-4D97-AF65-F5344CB8AC3E}">
        <p14:creationId xmlns:p14="http://schemas.microsoft.com/office/powerpoint/2010/main" val="304693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024161"/>
              </p:ext>
            </p:extLst>
          </p:nvPr>
        </p:nvGraphicFramePr>
        <p:xfrm>
          <a:off x="3851550" y="1358121"/>
          <a:ext cx="1882040" cy="188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CSR</a:t>
            </a:r>
            <a:r>
              <a:rPr lang="fr-BE"/>
              <a:t> </a:t>
            </a:r>
            <a:r>
              <a:rPr lang="fr-BE" err="1"/>
              <a:t>coverage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77732" y="5970066"/>
            <a:ext cx="7742748" cy="456535"/>
            <a:chOff x="1958067" y="5752773"/>
            <a:chExt cx="7742748" cy="456535"/>
          </a:xfrm>
        </p:grpSpPr>
        <p:sp>
          <p:nvSpPr>
            <p:cNvPr id="23" name="TextBox 22"/>
            <p:cNvSpPr txBox="1"/>
            <p:nvPr/>
          </p:nvSpPr>
          <p:spPr>
            <a:xfrm>
              <a:off x="2341525" y="5752773"/>
              <a:ext cx="7359290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BE" i="1" err="1"/>
                <a:t>Satisfactory</a:t>
              </a:r>
              <a:r>
                <a:rPr lang="fr-BE" i="1"/>
                <a:t>             </a:t>
              </a:r>
              <a:r>
                <a:rPr lang="fr-BE" i="1" err="1"/>
                <a:t>Partially</a:t>
              </a:r>
              <a:r>
                <a:rPr lang="fr-BE" i="1"/>
                <a:t> </a:t>
              </a:r>
              <a:r>
                <a:rPr lang="fr-BE" i="1" err="1"/>
                <a:t>Satisfactory</a:t>
              </a:r>
              <a:r>
                <a:rPr lang="fr-BE" i="1"/>
                <a:t>            </a:t>
              </a:r>
              <a:r>
                <a:rPr lang="fr-BE" i="1" err="1"/>
                <a:t>Unsatisfactory</a:t>
              </a:r>
              <a:endParaRPr lang="en-US" i="1"/>
            </a:p>
          </p:txBody>
        </p:sp>
        <p:sp>
          <p:nvSpPr>
            <p:cNvPr id="24" name="Chevron 23"/>
            <p:cNvSpPr/>
            <p:nvPr/>
          </p:nvSpPr>
          <p:spPr>
            <a:xfrm>
              <a:off x="1958067" y="5878099"/>
              <a:ext cx="383458" cy="230430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6818018" y="5878099"/>
              <a:ext cx="383458" cy="23043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3986601" y="5887082"/>
              <a:ext cx="383458" cy="230430"/>
            </a:xfrm>
            <a:prstGeom prst="chevro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64738" y="1549667"/>
            <a:ext cx="2669487" cy="4215380"/>
            <a:chOff x="432771" y="1549667"/>
            <a:chExt cx="2669487" cy="4215380"/>
          </a:xfrm>
        </p:grpSpPr>
        <p:sp>
          <p:nvSpPr>
            <p:cNvPr id="11" name="TextBox 10"/>
            <p:cNvSpPr txBox="1"/>
            <p:nvPr/>
          </p:nvSpPr>
          <p:spPr>
            <a:xfrm>
              <a:off x="742833" y="3205109"/>
              <a:ext cx="2057400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IE" sz="2000" b="1">
                  <a:solidFill>
                    <a:schemeClr val="tx2"/>
                  </a:solidFill>
                </a:rPr>
                <a:t>Education</a:t>
              </a:r>
              <a:endParaRPr lang="en-IE" sz="2000" b="1">
                <a:solidFill>
                  <a:schemeClr val="tx2"/>
                </a:solidFill>
                <a:cs typeface="Arial"/>
              </a:endParaRPr>
            </a:p>
          </p:txBody>
        </p:sp>
        <p:graphicFrame>
          <p:nvGraphicFramePr>
            <p:cNvPr id="27" name="Chart 26"/>
            <p:cNvGraphicFramePr/>
            <p:nvPr>
              <p:extLst>
                <p:ext uri="{D42A27DB-BD31-4B8C-83A1-F6EECF244321}">
                  <p14:modId xmlns:p14="http://schemas.microsoft.com/office/powerpoint/2010/main" val="1322018694"/>
                </p:ext>
              </p:extLst>
            </p:nvPr>
          </p:nvGraphicFramePr>
          <p:xfrm>
            <a:off x="432771" y="4245486"/>
            <a:ext cx="2661448" cy="981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469357" y="5274643"/>
              <a:ext cx="2582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i="1">
                  <a:solidFill>
                    <a:schemeClr val="bg1">
                      <a:lumMod val="50000"/>
                    </a:schemeClr>
                  </a:solidFill>
                </a:rPr>
                <a:t>MS </a:t>
              </a:r>
              <a:r>
                <a:rPr lang="fr-BE" sz="1600" i="1" err="1">
                  <a:solidFill>
                    <a:schemeClr val="bg1">
                      <a:lumMod val="50000"/>
                    </a:schemeClr>
                  </a:solidFill>
                </a:rPr>
                <a:t>with</a:t>
              </a:r>
              <a:r>
                <a:rPr lang="fr-BE" sz="1600" i="1">
                  <a:solidFill>
                    <a:schemeClr val="bg1">
                      <a:lumMod val="50000"/>
                    </a:schemeClr>
                  </a:solidFill>
                </a:rPr>
                <a:t> relevant CSR </a:t>
              </a:r>
              <a:endParaRPr lang="en-US" sz="1600" i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440810" y="1549667"/>
              <a:ext cx="2661448" cy="4215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57906" y="1381262"/>
            <a:ext cx="2661448" cy="4383784"/>
            <a:chOff x="9029986" y="1381262"/>
            <a:chExt cx="2661448" cy="4383784"/>
          </a:xfrm>
        </p:grpSpPr>
        <p:graphicFrame>
          <p:nvGraphicFramePr>
            <p:cNvPr id="21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5143839"/>
                </p:ext>
              </p:extLst>
            </p:nvPr>
          </p:nvGraphicFramePr>
          <p:xfrm>
            <a:off x="9419690" y="1381262"/>
            <a:ext cx="1882040" cy="18862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9543396" y="3205109"/>
              <a:ext cx="1882040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IE" sz="2000" b="1">
                  <a:solidFill>
                    <a:schemeClr val="tx2"/>
                  </a:solidFill>
                </a:rPr>
                <a:t>Health and LTC</a:t>
              </a:r>
              <a:endParaRPr lang="en-IE" sz="2000" b="1">
                <a:solidFill>
                  <a:schemeClr val="tx2"/>
                </a:solidFill>
                <a:cs typeface="Arial"/>
              </a:endParaRPr>
            </a:p>
          </p:txBody>
        </p:sp>
        <p:graphicFrame>
          <p:nvGraphicFramePr>
            <p:cNvPr id="32" name="Chart 31"/>
            <p:cNvGraphicFramePr/>
            <p:nvPr>
              <p:extLst>
                <p:ext uri="{D42A27DB-BD31-4B8C-83A1-F6EECF244321}">
                  <p14:modId xmlns:p14="http://schemas.microsoft.com/office/powerpoint/2010/main" val="1446566469"/>
                </p:ext>
              </p:extLst>
            </p:nvPr>
          </p:nvGraphicFramePr>
          <p:xfrm>
            <a:off x="9029986" y="4255109"/>
            <a:ext cx="2661448" cy="981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9108941" y="5274641"/>
              <a:ext cx="2582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i="1">
                  <a:solidFill>
                    <a:schemeClr val="bg1">
                      <a:lumMod val="50000"/>
                    </a:schemeClr>
                  </a:solidFill>
                </a:rPr>
                <a:t>MS </a:t>
              </a:r>
              <a:r>
                <a:rPr lang="fr-BE" sz="1600" i="1" err="1">
                  <a:solidFill>
                    <a:schemeClr val="bg1">
                      <a:lumMod val="50000"/>
                    </a:schemeClr>
                  </a:solidFill>
                </a:rPr>
                <a:t>with</a:t>
              </a:r>
              <a:r>
                <a:rPr lang="fr-BE" sz="1600" i="1">
                  <a:solidFill>
                    <a:schemeClr val="bg1">
                      <a:lumMod val="50000"/>
                    </a:schemeClr>
                  </a:solidFill>
                </a:rPr>
                <a:t> relevant </a:t>
              </a:r>
              <a:r>
                <a:rPr lang="fr-BE" sz="1600" i="1" err="1">
                  <a:solidFill>
                    <a:schemeClr val="bg1">
                      <a:lumMod val="50000"/>
                    </a:schemeClr>
                  </a:solidFill>
                </a:rPr>
                <a:t>CSR</a:t>
              </a:r>
              <a:endParaRPr lang="en-US" sz="1600" i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9031034" y="1549666"/>
              <a:ext cx="2660400" cy="4215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6809" y="1383635"/>
            <a:ext cx="2672849" cy="4381411"/>
            <a:chOff x="3295632" y="1383635"/>
            <a:chExt cx="2672849" cy="4381411"/>
          </a:xfrm>
        </p:grpSpPr>
        <p:graphicFrame>
          <p:nvGraphicFramePr>
            <p:cNvPr id="17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2028204"/>
                </p:ext>
              </p:extLst>
            </p:nvPr>
          </p:nvGraphicFramePr>
          <p:xfrm>
            <a:off x="3626641" y="1383635"/>
            <a:ext cx="1882040" cy="18862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3295632" y="1549666"/>
              <a:ext cx="2672849" cy="4215380"/>
              <a:chOff x="3295632" y="1549666"/>
              <a:chExt cx="2672849" cy="421538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623779" y="3228438"/>
                <a:ext cx="1882040" cy="13388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IE" sz="2000" b="1">
                    <a:solidFill>
                      <a:schemeClr val="tx2"/>
                    </a:solidFill>
                  </a:rPr>
                  <a:t>Labour market and skills</a:t>
                </a:r>
                <a:endParaRPr lang="en-IE" sz="1600" b="1">
                  <a:solidFill>
                    <a:schemeClr val="tx2"/>
                  </a:solidFill>
                </a:endParaRPr>
              </a:p>
              <a:p>
                <a:pPr algn="ctr"/>
                <a:endParaRPr lang="en-GB" sz="1600"/>
              </a:p>
            </p:txBody>
          </p:sp>
          <p:graphicFrame>
            <p:nvGraphicFramePr>
              <p:cNvPr id="28" name="Chart 27"/>
              <p:cNvGraphicFramePr/>
              <p:nvPr>
                <p:extLst>
                  <p:ext uri="{D42A27DB-BD31-4B8C-83A1-F6EECF244321}">
                    <p14:modId xmlns:p14="http://schemas.microsoft.com/office/powerpoint/2010/main" val="2041857990"/>
                  </p:ext>
                </p:extLst>
              </p:nvPr>
            </p:nvGraphicFramePr>
            <p:xfrm>
              <a:off x="3295632" y="4255110"/>
              <a:ext cx="2661448" cy="9817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34" name="Rectangle 33"/>
              <p:cNvSpPr>
                <a:spLocks noChangeAspect="1"/>
              </p:cNvSpPr>
              <p:nvPr/>
            </p:nvSpPr>
            <p:spPr>
              <a:xfrm>
                <a:off x="3307033" y="1549666"/>
                <a:ext cx="2661448" cy="42153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49692" y="5274641"/>
                <a:ext cx="25824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i="1">
                    <a:solidFill>
                      <a:schemeClr val="bg1">
                        <a:lumMod val="50000"/>
                      </a:schemeClr>
                    </a:solidFill>
                  </a:rPr>
                  <a:t>MS </a:t>
                </a:r>
                <a:r>
                  <a:rPr lang="fr-BE" sz="1600" i="1" err="1">
                    <a:solidFill>
                      <a:schemeClr val="bg1">
                        <a:lumMod val="50000"/>
                      </a:schemeClr>
                    </a:solidFill>
                  </a:rPr>
                  <a:t>with</a:t>
                </a:r>
                <a:r>
                  <a:rPr lang="fr-BE" sz="1600" i="1">
                    <a:solidFill>
                      <a:schemeClr val="bg1">
                        <a:lumMod val="50000"/>
                      </a:schemeClr>
                    </a:solidFill>
                  </a:rPr>
                  <a:t> relevant CSR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9030916" y="1286752"/>
            <a:ext cx="2661448" cy="4478294"/>
            <a:chOff x="6172210" y="1286752"/>
            <a:chExt cx="2661448" cy="4478294"/>
          </a:xfrm>
        </p:grpSpPr>
        <p:graphicFrame>
          <p:nvGraphicFramePr>
            <p:cNvPr id="19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86510711"/>
                </p:ext>
              </p:extLst>
            </p:nvPr>
          </p:nvGraphicFramePr>
          <p:xfrm>
            <a:off x="6576091" y="1286752"/>
            <a:ext cx="1882040" cy="18862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6172210" y="1549666"/>
              <a:ext cx="2661448" cy="4215380"/>
              <a:chOff x="6172210" y="1549666"/>
              <a:chExt cx="2661448" cy="421538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562961" y="3220714"/>
                <a:ext cx="188204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IE" sz="2000" b="1">
                    <a:solidFill>
                      <a:schemeClr val="tx2"/>
                    </a:solidFill>
                  </a:rPr>
                  <a:t>Social policies</a:t>
                </a:r>
                <a:endParaRPr lang="en-IE" sz="1600" b="1">
                  <a:solidFill>
                    <a:schemeClr val="tx2"/>
                  </a:solidFill>
                </a:endParaRPr>
              </a:p>
            </p:txBody>
          </p:sp>
          <p:graphicFrame>
            <p:nvGraphicFramePr>
              <p:cNvPr id="30" name="Chart 29"/>
              <p:cNvGraphicFramePr/>
              <p:nvPr>
                <p:extLst>
                  <p:ext uri="{D42A27DB-BD31-4B8C-83A1-F6EECF244321}">
                    <p14:modId xmlns:p14="http://schemas.microsoft.com/office/powerpoint/2010/main" val="746617622"/>
                  </p:ext>
                </p:extLst>
              </p:nvPr>
            </p:nvGraphicFramePr>
            <p:xfrm>
              <a:off x="6172210" y="4255110"/>
              <a:ext cx="2661448" cy="9817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6173258" y="1549666"/>
                <a:ext cx="2660400" cy="42153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225864" y="5284268"/>
                <a:ext cx="25824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i="1">
                    <a:solidFill>
                      <a:schemeClr val="bg1">
                        <a:lumMod val="50000"/>
                      </a:schemeClr>
                    </a:solidFill>
                  </a:rPr>
                  <a:t>MS </a:t>
                </a:r>
                <a:r>
                  <a:rPr lang="fr-BE" sz="1600" i="1" err="1">
                    <a:solidFill>
                      <a:schemeClr val="bg1">
                        <a:lumMod val="50000"/>
                      </a:schemeClr>
                    </a:solidFill>
                  </a:rPr>
                  <a:t>with</a:t>
                </a:r>
                <a:r>
                  <a:rPr lang="fr-BE" sz="1600" i="1">
                    <a:solidFill>
                      <a:schemeClr val="bg1">
                        <a:lumMod val="50000"/>
                      </a:schemeClr>
                    </a:solidFill>
                  </a:rPr>
                  <a:t> relevant </a:t>
                </a:r>
                <a:r>
                  <a:rPr lang="fr-BE" sz="1600" i="1" err="1">
                    <a:solidFill>
                      <a:schemeClr val="bg1">
                        <a:lumMod val="50000"/>
                      </a:schemeClr>
                    </a:solidFill>
                  </a:rPr>
                  <a:t>CSR</a:t>
                </a:r>
                <a:endParaRPr lang="en-US" sz="1600" i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272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3760" y="2660138"/>
            <a:ext cx="5640780" cy="217401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03273" y="1778295"/>
            <a:ext cx="6949948" cy="41895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Breakdown of social </a:t>
            </a:r>
            <a:r>
              <a:rPr lang="fr-BE" dirty="0" err="1"/>
              <a:t>expenditure</a:t>
            </a:r>
            <a:r>
              <a:rPr lang="fr-BE" dirty="0"/>
              <a:t> </a:t>
            </a:r>
            <a:r>
              <a:rPr lang="fr-BE" sz="2800" dirty="0"/>
              <a:t>(EUR 150 </a:t>
            </a:r>
            <a:r>
              <a:rPr lang="fr-BE" sz="2800" dirty="0" err="1"/>
              <a:t>bn</a:t>
            </a:r>
            <a:r>
              <a:rPr lang="fr-BE" sz="2800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8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6733" y="1825624"/>
            <a:ext cx="7807165" cy="468799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sz="2600" dirty="0">
                <a:latin typeface="EC Square Sans Cond Pro" panose="020B0506040000020004" pitchFamily="34" charset="0"/>
              </a:rPr>
              <a:t>Cushioning the impact of the </a:t>
            </a:r>
            <a:r>
              <a:rPr lang="en-GB" sz="2600" dirty="0" smtClean="0">
                <a:latin typeface="EC Square Sans Cond Pro" panose="020B0506040000020004" pitchFamily="34" charset="0"/>
              </a:rPr>
              <a:t>crisis</a:t>
            </a:r>
          </a:p>
          <a:p>
            <a:pPr lvl="1">
              <a:spcAft>
                <a:spcPts val="600"/>
              </a:spcAft>
            </a:pPr>
            <a:r>
              <a:rPr lang="fr-BE" b="1" dirty="0" err="1" smtClean="0">
                <a:latin typeface="EC Square Sans Cond Pro" panose="020B0506040000020004" pitchFamily="34" charset="0"/>
              </a:rPr>
              <a:t>Hiring</a:t>
            </a:r>
            <a:r>
              <a:rPr lang="fr-BE" b="1" dirty="0" smtClean="0">
                <a:latin typeface="EC Square Sans Cond Pro" panose="020B0506040000020004" pitchFamily="34" charset="0"/>
              </a:rPr>
              <a:t> subsidies</a:t>
            </a:r>
            <a:endParaRPr lang="fr-BE" dirty="0" smtClean="0">
              <a:latin typeface="EC Square Sans Cond Pro" panose="020B05060400000200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EC Square Sans Cond Pro" panose="020B0506040000020004" pitchFamily="34" charset="0"/>
              </a:rPr>
              <a:t>Reform </a:t>
            </a:r>
            <a:r>
              <a:rPr lang="en-US" dirty="0">
                <a:latin typeface="EC Square Sans Cond Pro" panose="020B0506040000020004" pitchFamily="34" charset="0"/>
              </a:rPr>
              <a:t>of the </a:t>
            </a:r>
            <a:r>
              <a:rPr lang="en-US" b="1" dirty="0">
                <a:latin typeface="EC Square Sans Cond Pro" panose="020B0506040000020004" pitchFamily="34" charset="0"/>
              </a:rPr>
              <a:t>public employment </a:t>
            </a:r>
            <a:r>
              <a:rPr lang="en-US" b="1" dirty="0" smtClean="0">
                <a:latin typeface="EC Square Sans Cond Pro" panose="020B0506040000020004" pitchFamily="34" charset="0"/>
              </a:rPr>
              <a:t>services</a:t>
            </a:r>
            <a:endParaRPr lang="en-US" dirty="0">
              <a:latin typeface="EC Square Sans Cond Pro" panose="020B05060400000200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600" dirty="0" err="1" smtClean="0">
                <a:latin typeface="EC Square Sans Cond Pro" panose="020B0506040000020004" pitchFamily="34" charset="0"/>
              </a:rPr>
              <a:t>Labour</a:t>
            </a:r>
            <a:r>
              <a:rPr lang="en-US" sz="2600" dirty="0" smtClean="0">
                <a:latin typeface="EC Square Sans Cond Pro" panose="020B0506040000020004" pitchFamily="34" charset="0"/>
              </a:rPr>
              <a:t> </a:t>
            </a:r>
            <a:r>
              <a:rPr lang="en-US" sz="2600" dirty="0">
                <a:latin typeface="EC Square Sans Cond Pro" panose="020B0506040000020004" pitchFamily="34" charset="0"/>
              </a:rPr>
              <a:t>market inclusion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EC Square Sans Cond Pro" panose="020B0506040000020004" pitchFamily="34" charset="0"/>
              </a:rPr>
              <a:t>Support for the </a:t>
            </a:r>
            <a:r>
              <a:rPr lang="en-US" b="1" dirty="0">
                <a:latin typeface="EC Square Sans Cond Pro" panose="020B0506040000020004" pitchFamily="34" charset="0"/>
              </a:rPr>
              <a:t>participation of women</a:t>
            </a:r>
          </a:p>
          <a:p>
            <a:pPr lvl="1">
              <a:spcAft>
                <a:spcPts val="600"/>
              </a:spcAft>
            </a:pPr>
            <a:r>
              <a:rPr lang="fr-BE" dirty="0">
                <a:latin typeface="EC Square Sans Cond Pro" panose="020B0506040000020004" pitchFamily="34" charset="0"/>
              </a:rPr>
              <a:t>Protection of </a:t>
            </a:r>
            <a:r>
              <a:rPr lang="fr-BE" b="1" dirty="0" err="1">
                <a:latin typeface="EC Square Sans Cond Pro" panose="020B0506040000020004" pitchFamily="34" charset="0"/>
              </a:rPr>
              <a:t>vulnerable</a:t>
            </a:r>
            <a:r>
              <a:rPr lang="fr-BE" b="1" dirty="0">
                <a:latin typeface="EC Square Sans Cond Pro" panose="020B0506040000020004" pitchFamily="34" charset="0"/>
              </a:rPr>
              <a:t>/</a:t>
            </a:r>
            <a:r>
              <a:rPr lang="fr-BE" b="1" dirty="0" err="1">
                <a:latin typeface="EC Square Sans Cond Pro" panose="020B0506040000020004" pitchFamily="34" charset="0"/>
              </a:rPr>
              <a:t>atypical</a:t>
            </a:r>
            <a:r>
              <a:rPr lang="fr-BE" b="1" dirty="0">
                <a:latin typeface="EC Square Sans Cond Pro" panose="020B0506040000020004" pitchFamily="34" charset="0"/>
              </a:rPr>
              <a:t> </a:t>
            </a:r>
            <a:r>
              <a:rPr lang="fr-BE" b="1" dirty="0" err="1" smtClean="0">
                <a:latin typeface="EC Square Sans Cond Pro" panose="020B0506040000020004" pitchFamily="34" charset="0"/>
              </a:rPr>
              <a:t>workers</a:t>
            </a:r>
            <a:endParaRPr lang="fr-BE" dirty="0">
              <a:latin typeface="EC Square Sans Cond Pro" panose="020B0506040000020004" pitchFamily="34" charset="0"/>
            </a:endParaRPr>
          </a:p>
          <a:p>
            <a:pPr lvl="1">
              <a:spcAft>
                <a:spcPts val="600"/>
              </a:spcAft>
            </a:pPr>
            <a:r>
              <a:rPr lang="fr-BE" dirty="0">
                <a:latin typeface="EC Square Sans Cond Pro" panose="020B0506040000020004" pitchFamily="34" charset="0"/>
              </a:rPr>
              <a:t>Activation of </a:t>
            </a:r>
            <a:r>
              <a:rPr lang="fr-BE" b="1" dirty="0" err="1">
                <a:latin typeface="EC Square Sans Cond Pro" panose="020B0506040000020004" pitchFamily="34" charset="0"/>
              </a:rPr>
              <a:t>elder</a:t>
            </a:r>
            <a:r>
              <a:rPr lang="fr-BE" b="1" dirty="0">
                <a:latin typeface="EC Square Sans Cond Pro" panose="020B0506040000020004" pitchFamily="34" charset="0"/>
              </a:rPr>
              <a:t> </a:t>
            </a:r>
            <a:r>
              <a:rPr lang="fr-BE" b="1" dirty="0" err="1">
                <a:latin typeface="EC Square Sans Cond Pro" panose="020B0506040000020004" pitchFamily="34" charset="0"/>
              </a:rPr>
              <a:t>workers</a:t>
            </a:r>
            <a:r>
              <a:rPr lang="fr-BE" dirty="0">
                <a:latin typeface="EC Square Sans Cond Pro" panose="020B0506040000020004" pitchFamily="34" charset="0"/>
              </a:rPr>
              <a:t>, </a:t>
            </a:r>
            <a:r>
              <a:rPr lang="fr-BE" dirty="0" err="1">
                <a:latin typeface="EC Square Sans Cond Pro" panose="020B0506040000020004" pitchFamily="34" charset="0"/>
              </a:rPr>
              <a:t>also</a:t>
            </a:r>
            <a:r>
              <a:rPr lang="fr-BE" dirty="0">
                <a:latin typeface="EC Square Sans Cond Pro" panose="020B0506040000020004" pitchFamily="34" charset="0"/>
              </a:rPr>
              <a:t> </a:t>
            </a:r>
            <a:r>
              <a:rPr lang="fr-BE" dirty="0" err="1">
                <a:latin typeface="EC Square Sans Cond Pro" panose="020B0506040000020004" pitchFamily="34" charset="0"/>
              </a:rPr>
              <a:t>with</a:t>
            </a:r>
            <a:r>
              <a:rPr lang="fr-BE" dirty="0">
                <a:latin typeface="EC Square Sans Cond Pro" panose="020B0506040000020004" pitchFamily="34" charset="0"/>
              </a:rPr>
              <a:t> a </a:t>
            </a:r>
            <a:r>
              <a:rPr lang="fr-BE" dirty="0" err="1">
                <a:latin typeface="EC Square Sans Cond Pro" panose="020B0506040000020004" pitchFamily="34" charset="0"/>
              </a:rPr>
              <a:t>view</a:t>
            </a:r>
            <a:r>
              <a:rPr lang="fr-BE" dirty="0">
                <a:latin typeface="EC Square Sans Cond Pro" panose="020B0506040000020004" pitchFamily="34" charset="0"/>
              </a:rPr>
              <a:t> to </a:t>
            </a:r>
            <a:r>
              <a:rPr lang="fr-BE" dirty="0" err="1">
                <a:latin typeface="EC Square Sans Cond Pro" panose="020B0506040000020004" pitchFamily="34" charset="0"/>
              </a:rPr>
              <a:t>increase</a:t>
            </a:r>
            <a:r>
              <a:rPr lang="fr-BE" dirty="0">
                <a:latin typeface="EC Square Sans Cond Pro" panose="020B0506040000020004" pitchFamily="34" charset="0"/>
              </a:rPr>
              <a:t> </a:t>
            </a:r>
            <a:r>
              <a:rPr lang="fr-BE" dirty="0" err="1">
                <a:latin typeface="EC Square Sans Cond Pro" panose="020B0506040000020004" pitchFamily="34" charset="0"/>
              </a:rPr>
              <a:t>sustainability</a:t>
            </a:r>
            <a:r>
              <a:rPr lang="fr-BE" dirty="0">
                <a:latin typeface="EC Square Sans Cond Pro" panose="020B0506040000020004" pitchFamily="34" charset="0"/>
              </a:rPr>
              <a:t> of pension </a:t>
            </a:r>
            <a:r>
              <a:rPr lang="fr-BE" dirty="0" err="1">
                <a:latin typeface="EC Square Sans Cond Pro" panose="020B0506040000020004" pitchFamily="34" charset="0"/>
              </a:rPr>
              <a:t>systems</a:t>
            </a:r>
            <a:endParaRPr lang="fr-BE" b="1" dirty="0">
              <a:latin typeface="EC Square Sans Cond Pro" panose="020B05060400000200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latin typeface="EC Square Sans Cond Pro" panose="020B0506040000020004" pitchFamily="34" charset="0"/>
              </a:rPr>
              <a:t>Preparation for the twin transition</a:t>
            </a:r>
          </a:p>
          <a:p>
            <a:pPr lvl="1">
              <a:spcAft>
                <a:spcPts val="600"/>
              </a:spcAft>
            </a:pPr>
            <a:r>
              <a:rPr lang="en-IE" b="1" dirty="0" smtClean="0">
                <a:latin typeface="EC Square Sans Cond Pro" panose="020B0506040000020004" pitchFamily="34" charset="0"/>
              </a:rPr>
              <a:t>Upskilling </a:t>
            </a:r>
            <a:r>
              <a:rPr lang="en-IE" b="1" dirty="0">
                <a:latin typeface="EC Square Sans Cond Pro" panose="020B0506040000020004" pitchFamily="34" charset="0"/>
              </a:rPr>
              <a:t>and reskilling opportunities</a:t>
            </a:r>
            <a:endParaRPr lang="en-IE" dirty="0">
              <a:latin typeface="EC Square Sans Cond Pro" panose="020B05060400000200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IE" b="1" dirty="0">
                <a:latin typeface="EC Square Sans Cond Pro" panose="020B0506040000020004" pitchFamily="34" charset="0"/>
              </a:rPr>
              <a:t>Vocational training </a:t>
            </a:r>
            <a:r>
              <a:rPr lang="en-IE" dirty="0">
                <a:latin typeface="EC Square Sans Cond Pro" panose="020B0506040000020004" pitchFamily="34" charset="0"/>
              </a:rPr>
              <a:t>reforms to match supply and demand</a:t>
            </a:r>
          </a:p>
          <a:p>
            <a:pPr>
              <a:spcAft>
                <a:spcPts val="600"/>
              </a:spcAft>
            </a:pPr>
            <a:endParaRPr lang="en-US" b="1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Labour </a:t>
            </a:r>
            <a:r>
              <a:rPr lang="fr-BE" err="1"/>
              <a:t>market</a:t>
            </a:r>
            <a:r>
              <a:rPr lang="fr-BE"/>
              <a:t> and </a:t>
            </a:r>
            <a:r>
              <a:rPr lang="fr-BE" err="1"/>
              <a:t>skills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9"/>
          <a:stretch/>
        </p:blipFill>
        <p:spPr>
          <a:xfrm>
            <a:off x="0" y="1757892"/>
            <a:ext cx="3672000" cy="51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7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1229" y="1737017"/>
            <a:ext cx="7922669" cy="453448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  <a:spcAft>
                <a:spcPts val="400"/>
              </a:spcAft>
            </a:pPr>
            <a:r>
              <a:rPr lang="en-IE" sz="2800" b="1" dirty="0" smtClean="0">
                <a:latin typeface="EC Square Sans Cond Pro" panose="020B0506040000020004" pitchFamily="34" charset="0"/>
              </a:rPr>
              <a:t>Inclusive </a:t>
            </a:r>
            <a:r>
              <a:rPr lang="en-IE" sz="2800" b="1" dirty="0">
                <a:latin typeface="EC Square Sans Cond Pro" panose="020B0506040000020004" pitchFamily="34" charset="0"/>
              </a:rPr>
              <a:t>education</a:t>
            </a:r>
            <a:endParaRPr lang="en-IE" sz="2800" dirty="0">
              <a:latin typeface="EC Square Sans Cond Pro" panose="020B0506040000020004" pitchFamily="34" charset="0"/>
              <a:cs typeface="Arial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IE" sz="2400" b="1" dirty="0">
                <a:latin typeface="EC Square Sans Cond Pro" panose="020B0506040000020004" pitchFamily="34" charset="0"/>
              </a:rPr>
              <a:t>Compensation for lost learning </a:t>
            </a:r>
            <a:r>
              <a:rPr lang="en-IE" sz="2400" dirty="0">
                <a:latin typeface="EC Square Sans Cond Pro" panose="020B0506040000020004" pitchFamily="34" charset="0"/>
              </a:rPr>
              <a:t>due to school closures </a:t>
            </a:r>
            <a:endParaRPr lang="en-IE" sz="2400" dirty="0" smtClean="0">
              <a:latin typeface="EC Square Sans Cond Pro" panose="020B0506040000020004" pitchFamily="34" charset="0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IE" sz="2400" b="1" dirty="0" smtClean="0">
                <a:latin typeface="EC Square Sans Cond Pro" panose="020B0506040000020004" pitchFamily="34" charset="0"/>
              </a:rPr>
              <a:t>Early </a:t>
            </a:r>
            <a:r>
              <a:rPr lang="en-IE" sz="2400" b="1" dirty="0">
                <a:latin typeface="EC Square Sans Cond Pro" panose="020B0506040000020004" pitchFamily="34" charset="0"/>
              </a:rPr>
              <a:t>school leaving </a:t>
            </a:r>
            <a:r>
              <a:rPr lang="en-IE" sz="2400" dirty="0" smtClean="0">
                <a:latin typeface="EC Square Sans Cond Pro" panose="020B0506040000020004" pitchFamily="34" charset="0"/>
              </a:rPr>
              <a:t>prevention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endParaRPr lang="en-IE" sz="2400" dirty="0">
              <a:latin typeface="EC Square Sans Cond Pro" panose="020B0506040000020004" pitchFamily="34" charset="0"/>
              <a:cs typeface="Arial"/>
            </a:endParaRPr>
          </a:p>
          <a:p>
            <a:pPr>
              <a:spcBef>
                <a:spcPts val="1000"/>
              </a:spcBef>
              <a:spcAft>
                <a:spcPts val="400"/>
              </a:spcAft>
            </a:pPr>
            <a:r>
              <a:rPr lang="en-IE" sz="2800" b="1" dirty="0" smtClean="0">
                <a:latin typeface="EC Square Sans Cond Pro" panose="020B0506040000020004" pitchFamily="34" charset="0"/>
              </a:rPr>
              <a:t>Quality </a:t>
            </a:r>
            <a:r>
              <a:rPr lang="en-IE" sz="2800" b="1" dirty="0">
                <a:latin typeface="EC Square Sans Cond Pro" panose="020B0506040000020004" pitchFamily="34" charset="0"/>
              </a:rPr>
              <a:t>education</a:t>
            </a:r>
            <a:endParaRPr lang="en-IE" sz="2800" dirty="0">
              <a:latin typeface="EC Square Sans Cond Pro" panose="020B0506040000020004" pitchFamily="34" charset="0"/>
              <a:cs typeface="Arial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IE" sz="2400" b="1" dirty="0">
                <a:latin typeface="EC Square Sans Cond Pro" panose="020B0506040000020004" pitchFamily="34" charset="0"/>
              </a:rPr>
              <a:t>Affordable quality early childhood education and care</a:t>
            </a:r>
            <a:endParaRPr lang="en-IE" sz="2400" b="1" dirty="0">
              <a:latin typeface="EC Square Sans Cond Pro" panose="020B0506040000020004" pitchFamily="34" charset="0"/>
              <a:cs typeface="Arial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IE" sz="2400" dirty="0">
                <a:latin typeface="EC Square Sans Cond Pro" panose="020B0506040000020004" pitchFamily="34" charset="0"/>
              </a:rPr>
              <a:t>Upgrade of </a:t>
            </a:r>
            <a:r>
              <a:rPr lang="en-IE" sz="2400" b="1" dirty="0">
                <a:latin typeface="EC Square Sans Cond Pro" panose="020B0506040000020004" pitchFamily="34" charset="0"/>
              </a:rPr>
              <a:t>infrastructure</a:t>
            </a:r>
            <a:endParaRPr lang="en-IE" sz="2400" b="1" dirty="0">
              <a:latin typeface="EC Square Sans Cond Pro" panose="020B0506040000020004" pitchFamily="34" charset="0"/>
              <a:cs typeface="Arial"/>
            </a:endParaRP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IE" sz="2400" dirty="0">
                <a:latin typeface="EC Square Sans Cond Pro" panose="020B0506040000020004" pitchFamily="34" charset="0"/>
              </a:rPr>
              <a:t>More </a:t>
            </a:r>
            <a:r>
              <a:rPr lang="en-IE" sz="2400" b="1" dirty="0">
                <a:latin typeface="EC Square Sans Cond Pro" panose="020B0506040000020004" pitchFamily="34" charset="0"/>
              </a:rPr>
              <a:t>links between academia and private sector</a:t>
            </a:r>
            <a:endParaRPr lang="en-IE" sz="2400" b="1" dirty="0">
              <a:latin typeface="EC Square Sans Cond Pro" panose="020B0506040000020004" pitchFamily="34" charset="0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Education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b="11158"/>
          <a:stretch/>
        </p:blipFill>
        <p:spPr>
          <a:xfrm>
            <a:off x="0" y="1818000"/>
            <a:ext cx="369574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9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5763" y="1519132"/>
            <a:ext cx="6703141" cy="46121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GB" sz="2200" b="1" dirty="0">
                <a:latin typeface="EC Square Sans Cond Pro" panose="020B0506040000020004" pitchFamily="34" charset="0"/>
              </a:rPr>
              <a:t>Strengthening resilience of healthcare systems</a:t>
            </a:r>
            <a:endParaRPr lang="fr-BE" sz="2200" dirty="0">
              <a:latin typeface="EC Square Sans Cond Pro" panose="020B05060400000200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EC Square Sans Cond Pro" panose="020B0506040000020004" pitchFamily="34" charset="0"/>
              </a:rPr>
              <a:t>Reorganising </a:t>
            </a:r>
            <a:r>
              <a:rPr lang="en-GB" sz="1800" dirty="0">
                <a:latin typeface="EC Square Sans Cond Pro" panose="020B0506040000020004" pitchFamily="34" charset="0"/>
              </a:rPr>
              <a:t>healthcare </a:t>
            </a:r>
            <a:r>
              <a:rPr lang="en-GB" sz="1800" dirty="0" smtClean="0">
                <a:latin typeface="EC Square Sans Cond Pro" panose="020B0506040000020004" pitchFamily="34" charset="0"/>
              </a:rPr>
              <a:t>system, improving </a:t>
            </a:r>
            <a:r>
              <a:rPr lang="en-GB" sz="1800" dirty="0">
                <a:latin typeface="EC Square Sans Cond Pro" panose="020B0506040000020004" pitchFamily="34" charset="0"/>
              </a:rPr>
              <a:t>hospital infrastructure </a:t>
            </a:r>
            <a:r>
              <a:rPr lang="en-GB" sz="1800" dirty="0" smtClean="0">
                <a:latin typeface="EC Square Sans Cond Pro" panose="020B0506040000020004" pitchFamily="34" charset="0"/>
              </a:rPr>
              <a:t>settings, deploying eHealth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latin typeface="EC Square Sans Cond Pro" panose="020B0506040000020004" pitchFamily="34" charset="0"/>
              </a:rPr>
              <a:t>Addressing shortages of health </a:t>
            </a:r>
            <a:r>
              <a:rPr lang="en-GB" sz="1800" dirty="0" smtClean="0">
                <a:latin typeface="EC Square Sans Cond Pro" panose="020B0506040000020004" pitchFamily="34" charset="0"/>
              </a:rPr>
              <a:t>workforce  </a:t>
            </a:r>
            <a:endParaRPr lang="fr-BE" sz="1800" dirty="0" smtClean="0">
              <a:latin typeface="EC Square Sans Cond Pro" panose="020B05060400000200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200" b="1" dirty="0" smtClean="0">
                <a:latin typeface="EC Square Sans Cond Pro" panose="020B0506040000020004" pitchFamily="34" charset="0"/>
              </a:rPr>
              <a:t>Improving access to and cost-efficiency of healthcare</a:t>
            </a:r>
            <a:endParaRPr lang="fr-BE" sz="2200" dirty="0" smtClean="0">
              <a:latin typeface="EC Square Sans Cond Pro" panose="020B05060400000200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EC Square Sans Cond Pro" panose="020B0506040000020004" pitchFamily="34" charset="0"/>
              </a:rPr>
              <a:t>Improving </a:t>
            </a:r>
            <a:r>
              <a:rPr lang="en-GB" sz="1800" dirty="0">
                <a:latin typeface="EC Square Sans Cond Pro" panose="020B0506040000020004" pitchFamily="34" charset="0"/>
              </a:rPr>
              <a:t>primary health </a:t>
            </a:r>
            <a:r>
              <a:rPr lang="en-GB" sz="1800" dirty="0" smtClean="0">
                <a:latin typeface="EC Square Sans Cond Pro" panose="020B0506040000020004" pitchFamily="34" charset="0"/>
              </a:rPr>
              <a:t>care</a:t>
            </a:r>
            <a:endParaRPr lang="en-GB" sz="1800" dirty="0" smtClean="0">
              <a:latin typeface="EC Square Sans Cond Pro" panose="020B05060400000200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EC Square Sans Cond Pro" panose="020B0506040000020004" pitchFamily="34" charset="0"/>
              </a:rPr>
              <a:t>Rebalancing </a:t>
            </a:r>
            <a:r>
              <a:rPr lang="en-GB" sz="1800" dirty="0">
                <a:latin typeface="EC Square Sans Cond Pro" panose="020B0506040000020004" pitchFamily="34" charset="0"/>
              </a:rPr>
              <a:t>regional </a:t>
            </a:r>
            <a:r>
              <a:rPr lang="en-GB" sz="1800" dirty="0" smtClean="0">
                <a:latin typeface="EC Square Sans Cond Pro" panose="020B0506040000020004" pitchFamily="34" charset="0"/>
              </a:rPr>
              <a:t>distribution of services </a:t>
            </a:r>
            <a:endParaRPr lang="fr-BE" sz="1800" dirty="0">
              <a:latin typeface="EC Square Sans Cond Pro" panose="020B05060400000200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200" dirty="0">
                <a:latin typeface="EC Square Sans Cond Pro" panose="020B0506040000020004" pitchFamily="34" charset="0"/>
              </a:rPr>
              <a:t> </a:t>
            </a:r>
            <a:r>
              <a:rPr lang="en-GB" sz="2200" b="1" dirty="0" smtClean="0">
                <a:latin typeface="EC Square Sans Cond Pro" panose="020B0506040000020004" pitchFamily="34" charset="0"/>
              </a:rPr>
              <a:t>Ensuring </a:t>
            </a:r>
            <a:r>
              <a:rPr lang="en-GB" sz="2200" b="1" dirty="0">
                <a:latin typeface="EC Square Sans Cond Pro" panose="020B0506040000020004" pitchFamily="34" charset="0"/>
              </a:rPr>
              <a:t>long-term care</a:t>
            </a:r>
            <a:endParaRPr lang="fr-BE" sz="2200" dirty="0">
              <a:latin typeface="EC Square Sans Cond Pro" panose="020B05060400000200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EC Square Sans Cond Pro" panose="020B0506040000020004" pitchFamily="34" charset="0"/>
              </a:rPr>
              <a:t>Deinstitutionalisation </a:t>
            </a:r>
            <a:r>
              <a:rPr lang="en-GB" sz="1800" dirty="0">
                <a:latin typeface="EC Square Sans Cond Pro" panose="020B0506040000020004" pitchFamily="34" charset="0"/>
              </a:rPr>
              <a:t>strategy for long-term </a:t>
            </a:r>
            <a:r>
              <a:rPr lang="en-GB" sz="1800" dirty="0" smtClean="0">
                <a:latin typeface="EC Square Sans Cond Pro" panose="020B0506040000020004" pitchFamily="34" charset="0"/>
              </a:rPr>
              <a:t>care, community nursing, new </a:t>
            </a:r>
            <a:r>
              <a:rPr lang="en-GB" sz="1800" dirty="0">
                <a:latin typeface="EC Square Sans Cond Pro" panose="020B0506040000020004" pitchFamily="34" charset="0"/>
              </a:rPr>
              <a:t>technologies for </a:t>
            </a:r>
            <a:r>
              <a:rPr lang="en-GB" sz="1800" dirty="0" smtClean="0">
                <a:latin typeface="EC Square Sans Cond Pro" panose="020B0506040000020004" pitchFamily="34" charset="0"/>
              </a:rPr>
              <a:t>home </a:t>
            </a:r>
            <a:r>
              <a:rPr lang="en-GB" sz="1800" dirty="0">
                <a:latin typeface="EC Square Sans Cond Pro" panose="020B0506040000020004" pitchFamily="34" charset="0"/>
              </a:rPr>
              <a:t>care</a:t>
            </a:r>
            <a:endParaRPr lang="fr-BE" sz="1800" dirty="0">
              <a:latin typeface="EC Square Sans Cond Pro" panose="020B05060400000200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4" y="1552529"/>
            <a:ext cx="3101878" cy="50400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/>
              <a:t>Health</a:t>
            </a:r>
            <a:r>
              <a:rPr lang="fr-BE" dirty="0"/>
              <a:t> and long-</a:t>
            </a:r>
            <a:r>
              <a:rPr lang="fr-BE" dirty="0" err="1"/>
              <a:t>term</a:t>
            </a:r>
            <a:r>
              <a:rPr lang="fr-BE" dirty="0"/>
              <a:t>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2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7482" y="1825624"/>
            <a:ext cx="7826416" cy="4870143"/>
          </a:xfrm>
        </p:spPr>
        <p:txBody>
          <a:bodyPr>
            <a:normAutofit/>
          </a:bodyPr>
          <a:lstStyle/>
          <a:p>
            <a:pPr fontAlgn="ctr">
              <a:spcAft>
                <a:spcPts val="600"/>
              </a:spcAft>
            </a:pPr>
            <a:r>
              <a:rPr lang="en-GB" dirty="0">
                <a:latin typeface="EC Square Sans Cond Pro" panose="020B0506040000020004" pitchFamily="34" charset="0"/>
              </a:rPr>
              <a:t>Inclusion</a:t>
            </a:r>
          </a:p>
          <a:p>
            <a:pPr lvl="1" fontAlgn="ctr">
              <a:spcAft>
                <a:spcPts val="600"/>
              </a:spcAft>
            </a:pPr>
            <a:r>
              <a:rPr lang="en-GB" dirty="0">
                <a:latin typeface="EC Square Sans Cond Pro" panose="020B0506040000020004" pitchFamily="34" charset="0"/>
              </a:rPr>
              <a:t>Social protection and integration of vulnerable groups</a:t>
            </a:r>
          </a:p>
          <a:p>
            <a:pPr lvl="1" fontAlgn="ctr">
              <a:spcAft>
                <a:spcPts val="600"/>
              </a:spcAft>
            </a:pPr>
            <a:r>
              <a:rPr lang="en-IE" dirty="0">
                <a:latin typeface="EC Square Sans Cond Pro" panose="020B0506040000020004" pitchFamily="34" charset="0"/>
              </a:rPr>
              <a:t>Reforms of </a:t>
            </a:r>
            <a:r>
              <a:rPr lang="en-IE" b="1" dirty="0" smtClean="0">
                <a:latin typeface="EC Square Sans Cond Pro" panose="020B0506040000020004" pitchFamily="34" charset="0"/>
              </a:rPr>
              <a:t>minimum income schemes</a:t>
            </a:r>
            <a:endParaRPr lang="en-IE" b="1" dirty="0">
              <a:latin typeface="EC Square Sans Cond Pro" panose="020B0506040000020004" pitchFamily="34" charset="0"/>
            </a:endParaRPr>
          </a:p>
          <a:p>
            <a:pPr lvl="1" fontAlgn="ctr">
              <a:spcAft>
                <a:spcPts val="600"/>
              </a:spcAft>
            </a:pPr>
            <a:r>
              <a:rPr lang="en-GB" dirty="0">
                <a:latin typeface="EC Square Sans Cond Pro" panose="020B0506040000020004" pitchFamily="34" charset="0"/>
              </a:rPr>
              <a:t>Renovation / </a:t>
            </a:r>
            <a:r>
              <a:rPr lang="en-GB" b="1" dirty="0">
                <a:latin typeface="EC Square Sans Cond Pro" panose="020B0506040000020004" pitchFamily="34" charset="0"/>
              </a:rPr>
              <a:t>c</a:t>
            </a:r>
            <a:r>
              <a:rPr lang="en-GB" b="1" dirty="0" smtClean="0">
                <a:latin typeface="EC Square Sans Cond Pro" panose="020B0506040000020004" pitchFamily="34" charset="0"/>
              </a:rPr>
              <a:t>onstruction </a:t>
            </a:r>
            <a:r>
              <a:rPr lang="en-GB" b="1" dirty="0">
                <a:latin typeface="EC Square Sans Cond Pro" panose="020B0506040000020004" pitchFamily="34" charset="0"/>
              </a:rPr>
              <a:t>of housing </a:t>
            </a:r>
            <a:r>
              <a:rPr lang="en-GB" dirty="0">
                <a:latin typeface="EC Square Sans Cond Pro" panose="020B0506040000020004" pitchFamily="34" charset="0"/>
              </a:rPr>
              <a:t>and shelters</a:t>
            </a:r>
            <a:endParaRPr lang="en-IE" b="1" dirty="0">
              <a:latin typeface="EC Square Sans Cond Pro" panose="020B05060400000200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n-GB" dirty="0">
                <a:latin typeface="EC Square Sans Cond Pro" panose="020B0506040000020004" pitchFamily="34" charset="0"/>
              </a:rPr>
              <a:t>Building resilience</a:t>
            </a:r>
          </a:p>
          <a:p>
            <a:pPr lvl="1" fontAlgn="ctr">
              <a:spcAft>
                <a:spcPts val="600"/>
              </a:spcAft>
            </a:pPr>
            <a:r>
              <a:rPr lang="en-GB" b="1" dirty="0">
                <a:latin typeface="EC Square Sans Cond Pro" panose="020B0506040000020004" pitchFamily="34" charset="0"/>
              </a:rPr>
              <a:t>Energy </a:t>
            </a:r>
            <a:r>
              <a:rPr lang="en-GB" b="1" dirty="0" smtClean="0">
                <a:latin typeface="EC Square Sans Cond Pro" panose="020B0506040000020004" pitchFamily="34" charset="0"/>
              </a:rPr>
              <a:t>efficiency </a:t>
            </a:r>
            <a:r>
              <a:rPr lang="en-GB" dirty="0">
                <a:latin typeface="EC Square Sans Cond Pro" panose="020B0506040000020004" pitchFamily="34" charset="0"/>
              </a:rPr>
              <a:t>programmes in social housing</a:t>
            </a:r>
          </a:p>
          <a:p>
            <a:pPr lvl="1" fontAlgn="ctr">
              <a:spcAft>
                <a:spcPts val="600"/>
              </a:spcAft>
            </a:pPr>
            <a:r>
              <a:rPr lang="en-GB" b="1" dirty="0">
                <a:latin typeface="EC Square Sans Cond Pro" panose="020B0506040000020004" pitchFamily="34" charset="0"/>
              </a:rPr>
              <a:t>Reforms</a:t>
            </a:r>
            <a:r>
              <a:rPr lang="en-GB" dirty="0">
                <a:latin typeface="EC Square Sans Cond Pro" panose="020B0506040000020004" pitchFamily="34" charset="0"/>
              </a:rPr>
              <a:t> to </a:t>
            </a:r>
            <a:r>
              <a:rPr lang="en-GB" dirty="0" smtClean="0">
                <a:latin typeface="EC Square Sans Cond Pro" panose="020B0506040000020004" pitchFamily="34" charset="0"/>
              </a:rPr>
              <a:t>promote </a:t>
            </a:r>
            <a:r>
              <a:rPr lang="en-GB" dirty="0">
                <a:latin typeface="EC Square Sans Cond Pro" panose="020B0506040000020004" pitchFamily="34" charset="0"/>
              </a:rPr>
              <a:t>social and affordable housing supply</a:t>
            </a:r>
          </a:p>
          <a:p>
            <a:pPr lvl="1" fontAlgn="ctr">
              <a:spcAft>
                <a:spcPts val="600"/>
              </a:spcAft>
            </a:pPr>
            <a:r>
              <a:rPr lang="en-IE" dirty="0">
                <a:latin typeface="EC Square Sans Cond Pro" panose="020B0506040000020004" pitchFamily="34" charset="0"/>
              </a:rPr>
              <a:t>Upgrade, expansion and/or improvement of </a:t>
            </a:r>
            <a:r>
              <a:rPr lang="en-IE" b="1" dirty="0">
                <a:latin typeface="EC Square Sans Cond Pro" panose="020B0506040000020004" pitchFamily="34" charset="0"/>
              </a:rPr>
              <a:t>access to social services</a:t>
            </a:r>
          </a:p>
          <a:p>
            <a:pPr lvl="1" fontAlgn="ctr">
              <a:spcAft>
                <a:spcPts val="600"/>
              </a:spcAft>
            </a:pPr>
            <a:endParaRPr lang="en-GB" b="1" dirty="0"/>
          </a:p>
          <a:p>
            <a:pPr fontAlgn="ctr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Social </a:t>
            </a:r>
            <a:r>
              <a:rPr lang="fr-BE" err="1"/>
              <a:t>policies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000"/>
            <a:ext cx="335106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6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Next steps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334297" y="1775271"/>
            <a:ext cx="2733343" cy="27333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/>
              <a:t>18 plans</a:t>
            </a:r>
            <a:endParaRPr lang="en-IE" sz="4400" b="1" dirty="0" smtClean="0"/>
          </a:p>
          <a:p>
            <a:pPr algn="ctr"/>
            <a:r>
              <a:rPr lang="en-IE" sz="1600" dirty="0" smtClean="0"/>
              <a:t>Approved by the Council</a:t>
            </a:r>
            <a:endParaRPr lang="en-GB" sz="1600" dirty="0"/>
          </a:p>
        </p:txBody>
      </p:sp>
      <p:sp>
        <p:nvSpPr>
          <p:cNvPr id="5" name="Oval 4"/>
          <p:cNvSpPr/>
          <p:nvPr/>
        </p:nvSpPr>
        <p:spPr>
          <a:xfrm>
            <a:off x="2619199" y="1736310"/>
            <a:ext cx="3242554" cy="32425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800" b="1" dirty="0" smtClean="0"/>
              <a:t>48,7 billion</a:t>
            </a:r>
            <a:endParaRPr lang="en-IE" sz="4800" b="1" dirty="0"/>
          </a:p>
          <a:p>
            <a:pPr algn="ctr"/>
            <a:r>
              <a:rPr lang="en-IE" dirty="0" smtClean="0"/>
              <a:t>Pre-financing paid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174917" y="4165696"/>
            <a:ext cx="2568521" cy="256852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/>
              <a:t>7 plans</a:t>
            </a:r>
            <a:endParaRPr lang="en-IE" sz="4400" b="1" dirty="0"/>
          </a:p>
          <a:p>
            <a:pPr algn="ctr"/>
            <a:r>
              <a:rPr lang="en-IE" sz="1600" dirty="0" smtClean="0"/>
              <a:t>Under assessment by the Commission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28339" y="1448790"/>
            <a:ext cx="591823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tx2"/>
                </a:solidFill>
                <a:latin typeface="EC Square Sans Cond Pro" panose="020B0506040000020004" pitchFamily="34" charset="0"/>
              </a:rPr>
              <a:t>Implementation</a:t>
            </a:r>
          </a:p>
          <a:p>
            <a:endParaRPr lang="en-IE" sz="2800" b="1" dirty="0" smtClean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EC Square Sans Cond Pro" panose="020B0506040000020004" pitchFamily="34" charset="0"/>
              </a:rPr>
              <a:t>Deliver on reforms and investments fulfilling </a:t>
            </a:r>
            <a:r>
              <a:rPr lang="en-IE" sz="2400" b="1" dirty="0" smtClean="0">
                <a:latin typeface="EC Square Sans Cond Pro" panose="020B0506040000020004" pitchFamily="34" charset="0"/>
              </a:rPr>
              <a:t>milestones &amp;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 smtClean="0">
              <a:latin typeface="EC Square Sans Cond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EC Square Sans Cond Pro" panose="020B0506040000020004" pitchFamily="34" charset="0"/>
              </a:rPr>
              <a:t>Ensure strong ownership through </a:t>
            </a:r>
            <a:r>
              <a:rPr lang="en-IE" sz="2400" b="1" dirty="0" smtClean="0">
                <a:latin typeface="EC Square Sans Cond Pro" panose="020B0506040000020004" pitchFamily="34" charset="0"/>
              </a:rPr>
              <a:t>social dialogue </a:t>
            </a:r>
            <a:r>
              <a:rPr lang="en-IE" sz="2400" dirty="0" smtClean="0">
                <a:latin typeface="EC Square Sans Cond Pro" panose="020B0506040000020004" pitchFamily="34" charset="0"/>
              </a:rPr>
              <a:t>and </a:t>
            </a:r>
            <a:r>
              <a:rPr lang="en-IE" sz="2400" b="1" dirty="0" smtClean="0">
                <a:latin typeface="EC Square Sans Cond Pro" panose="020B0506040000020004" pitchFamily="34" charset="0"/>
              </a:rPr>
              <a:t>stakeholders’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 smtClean="0">
              <a:latin typeface="EC Square Sans Cond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EC Square Sans Cond Pro" panose="020B0506040000020004" pitchFamily="34" charset="0"/>
              </a:rPr>
              <a:t>Protect </a:t>
            </a:r>
            <a:r>
              <a:rPr lang="en-IE" sz="2400" b="1" dirty="0" smtClean="0">
                <a:latin typeface="EC Square Sans Cond Pro" panose="020B0506040000020004" pitchFamily="34" charset="0"/>
              </a:rPr>
              <a:t>EU financial interests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 smtClean="0">
              <a:latin typeface="EC Square Sans Cond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EC Square Sans Cond Pro" panose="020B0506040000020004" pitchFamily="34" charset="0"/>
              </a:rPr>
              <a:t>Steer and monitor implementation through the </a:t>
            </a:r>
            <a:r>
              <a:rPr lang="en-IE" sz="2400" b="1" dirty="0" smtClean="0">
                <a:latin typeface="EC Square Sans Cond Pro" panose="020B0506040000020004" pitchFamily="34" charset="0"/>
              </a:rPr>
              <a:t>European Semester</a:t>
            </a:r>
            <a:endParaRPr lang="en-IE" sz="2400" b="1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72D17F356504284F0994271ED4F61" ma:contentTypeVersion="13" ma:contentTypeDescription="Create a new document." ma:contentTypeScope="" ma:versionID="bd293cb6b40015f0e42cbd67e15b85b3">
  <xsd:schema xmlns:xsd="http://www.w3.org/2001/XMLSchema" xmlns:xs="http://www.w3.org/2001/XMLSchema" xmlns:p="http://schemas.microsoft.com/office/2006/metadata/properties" xmlns:ns3="0dd83f37-0352-417e-bfae-1ed18b8bad1d" xmlns:ns4="9f515287-89f5-4da1-b715-98ec5ddb61d4" targetNamespace="http://schemas.microsoft.com/office/2006/metadata/properties" ma:root="true" ma:fieldsID="d5a11bab5d75bd53af6afca0291f08f4" ns3:_="" ns4:_="">
    <xsd:import namespace="0dd83f37-0352-417e-bfae-1ed18b8bad1d"/>
    <xsd:import namespace="9f515287-89f5-4da1-b715-98ec5ddb61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83f37-0352-417e-bfae-1ed18b8ba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15287-89f5-4da1-b715-98ec5ddb61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87431-2774-4E17-BE38-8A579357848D}">
  <ds:schemaRefs>
    <ds:schemaRef ds:uri="http://purl.org/dc/elements/1.1/"/>
    <ds:schemaRef ds:uri="http://schemas.microsoft.com/office/2006/metadata/properties"/>
    <ds:schemaRef ds:uri="0dd83f37-0352-417e-bfae-1ed18b8bad1d"/>
    <ds:schemaRef ds:uri="9f515287-89f5-4da1-b715-98ec5ddb61d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0E7217-4C94-4C8C-8469-8AD676E45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d83f37-0352-417e-bfae-1ed18b8bad1d"/>
    <ds:schemaRef ds:uri="9f515287-89f5-4da1-b715-98ec5ddb61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379</Words>
  <Application>Microsoft Office PowerPoint</Application>
  <PresentationFormat>Widescreen</PresentationFormat>
  <Paragraphs>83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EC Square Sans Cond Pro</vt:lpstr>
      <vt:lpstr>EC Square Sans Pro</vt:lpstr>
      <vt:lpstr>EC Square Sans Pro Medium</vt:lpstr>
      <vt:lpstr>2_Office Theme</vt:lpstr>
      <vt:lpstr>Launching the recovery</vt:lpstr>
      <vt:lpstr>Social, employment and education measures</vt:lpstr>
      <vt:lpstr>CSR coverage</vt:lpstr>
      <vt:lpstr>Breakdown of social expenditure (EUR 150 bn)</vt:lpstr>
      <vt:lpstr>Labour market and skills</vt:lpstr>
      <vt:lpstr>Education</vt:lpstr>
      <vt:lpstr>PowerPoint Presentation</vt:lpstr>
      <vt:lpstr>Social policies</vt:lpstr>
      <vt:lpstr>Next steps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GAUER Celine (SG-RECOVER)</cp:lastModifiedBy>
  <cp:revision>126</cp:revision>
  <cp:lastPrinted>2021-06-24T11:45:35Z</cp:lastPrinted>
  <dcterms:created xsi:type="dcterms:W3CDTF">2019-08-09T12:06:42Z</dcterms:created>
  <dcterms:modified xsi:type="dcterms:W3CDTF">2021-09-07T10:26:53Z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0x0101003CC72D17F356504284F0994271ED4F61</vt:lpwstr>
  </property>
</Properties>
</file>