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40"/>
  </p:notesMasterIdLst>
  <p:handoutMasterIdLst>
    <p:handoutMasterId r:id="rId41"/>
  </p:handoutMasterIdLst>
  <p:sldIdLst>
    <p:sldId id="256" r:id="rId6"/>
    <p:sldId id="268" r:id="rId7"/>
    <p:sldId id="413" r:id="rId8"/>
    <p:sldId id="442" r:id="rId9"/>
    <p:sldId id="414" r:id="rId10"/>
    <p:sldId id="415" r:id="rId11"/>
    <p:sldId id="443" r:id="rId12"/>
    <p:sldId id="420" r:id="rId13"/>
    <p:sldId id="416" r:id="rId14"/>
    <p:sldId id="417" r:id="rId15"/>
    <p:sldId id="419" r:id="rId16"/>
    <p:sldId id="422" r:id="rId17"/>
    <p:sldId id="340" r:id="rId18"/>
    <p:sldId id="341" r:id="rId19"/>
    <p:sldId id="421" r:id="rId20"/>
    <p:sldId id="444" r:id="rId21"/>
    <p:sldId id="439" r:id="rId22"/>
    <p:sldId id="440" r:id="rId23"/>
    <p:sldId id="418" r:id="rId24"/>
    <p:sldId id="424" r:id="rId25"/>
    <p:sldId id="426" r:id="rId26"/>
    <p:sldId id="427" r:id="rId27"/>
    <p:sldId id="428" r:id="rId28"/>
    <p:sldId id="429" r:id="rId29"/>
    <p:sldId id="430" r:id="rId30"/>
    <p:sldId id="425" r:id="rId31"/>
    <p:sldId id="433" r:id="rId32"/>
    <p:sldId id="432" r:id="rId33"/>
    <p:sldId id="434" r:id="rId34"/>
    <p:sldId id="435" r:id="rId35"/>
    <p:sldId id="437" r:id="rId36"/>
    <p:sldId id="436" r:id="rId37"/>
    <p:sldId id="441" r:id="rId38"/>
    <p:sldId id="403" r:id="rId39"/>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DB0"/>
    <a:srgbClr val="2F4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52"/>
  </p:normalViewPr>
  <p:slideViewPr>
    <p:cSldViewPr snapToGrid="0" snapToObjects="1">
      <p:cViewPr varScale="1">
        <p:scale>
          <a:sx n="72" d="100"/>
          <a:sy n="72" d="100"/>
        </p:scale>
        <p:origin x="1146" y="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luna.kuleuven.be\shares\CRD-HIVA-ogSEBMI-27\Jozef_Pacolet\WELSTATE\State%20of%20the%20welfare%20state%202020\State%20of%20the%20welfare%20state%20Europe%20and%20Scope%202021\Ageing%20report%202021%20cross_country_tables%20LD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una.kuleuven.be\shares\CRD-HIVA-ogSEBMI-27\Jozef_Pacolet\WELSTATE\State%20of%20the%20welfare%20state%202020\State%20of%20the%20welfare%20state%20Europe%20and%20Scope%202021\Ageing%20report%202021%20cross_country_tables%20L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una.kuleuven.be\shares\CRD-HIVA-ogSEBMI-27\Jozef_Pacolet\WELSTATE\State%20of%20the%20welfare%20state%202020\State%20of%20the%20welfare%20state%20Europe%20and%20Scope%202021\Ageing%20report%202021%20cross_country_tables%20LD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una.kuleuven.be\shares\CRD-HIVA-ogSEBMI-27\Jozef_Pacolet\Pensioenen\ETUC%20Indicators\ESSPROS%20naar%20functies%20en%20aard%20Copy%20of%20SPR_EXP_EUR__custom_8459551618990071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una.kuleuven.be\shares\CRD-HIVA-ogSEBMI-27\Jozef_Pacolet\Pensioenen\ETUC%20Indicators\SH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una.kuleuven.be\shares\CRD-HIVA-ogSEBMI-27\Jozef_Pacolet\Pensioenen\ETUC%20Indicators\SH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luna.kuleuven.be\shares\CRD-HIVA-ogSEBMI-27\Jozef_Pacolet\WELSTATE\State%20of%20the%20welfare%20state%202020\State%20of%20the%20welfare%20state%20Europe%20and%20Scope%202021\Ageing%20report%202021%20cross_country_tables%20L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Spending!$AK$3</c:f>
              <c:strCache>
                <c:ptCount val="1"/>
                <c:pt idx="0">
                  <c:v>2019</c:v>
                </c:pt>
              </c:strCache>
            </c:strRef>
          </c:tx>
          <c:spPr>
            <a:solidFill>
              <a:schemeClr val="accent1"/>
            </a:solid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Spending!$AK$4:$AK$30</c:f>
              <c:numCache>
                <c:formatCode>0.0</c:formatCode>
                <c:ptCount val="27"/>
                <c:pt idx="0">
                  <c:v>0.17568450115830664</c:v>
                </c:pt>
                <c:pt idx="1">
                  <c:v>0.3000000000000001</c:v>
                </c:pt>
                <c:pt idx="2">
                  <c:v>0.34960378648382956</c:v>
                </c:pt>
                <c:pt idx="3">
                  <c:v>0.36487831015138616</c:v>
                </c:pt>
                <c:pt idx="4">
                  <c:v>0.38400000000000001</c:v>
                </c:pt>
                <c:pt idx="5">
                  <c:v>0.42846016436504653</c:v>
                </c:pt>
                <c:pt idx="6">
                  <c:v>0.44475806578730387</c:v>
                </c:pt>
                <c:pt idx="7">
                  <c:v>0.4650000000000003</c:v>
                </c:pt>
                <c:pt idx="8">
                  <c:v>0.55492992388910289</c:v>
                </c:pt>
                <c:pt idx="9">
                  <c:v>0.73549873322193071</c:v>
                </c:pt>
                <c:pt idx="10">
                  <c:v>0.77753655772964914</c:v>
                </c:pt>
                <c:pt idx="11">
                  <c:v>0.84258073628411956</c:v>
                </c:pt>
                <c:pt idx="12">
                  <c:v>0.95848852032845488</c:v>
                </c:pt>
                <c:pt idx="13">
                  <c:v>0.98799999999999966</c:v>
                </c:pt>
                <c:pt idx="14">
                  <c:v>1.0409999999999999</c:v>
                </c:pt>
                <c:pt idx="15">
                  <c:v>1.1019954065084359</c:v>
                </c:pt>
                <c:pt idx="16">
                  <c:v>1.2609999999999997</c:v>
                </c:pt>
                <c:pt idx="17">
                  <c:v>1.5063759043215057</c:v>
                </c:pt>
                <c:pt idx="18">
                  <c:v>1.5550124961864289</c:v>
                </c:pt>
                <c:pt idx="19">
                  <c:v>1.6685212636676661</c:v>
                </c:pt>
                <c:pt idx="20">
                  <c:v>1.781797019556552</c:v>
                </c:pt>
                <c:pt idx="21">
                  <c:v>1.8730000000000004</c:v>
                </c:pt>
                <c:pt idx="22">
                  <c:v>2.0299999999999994</c:v>
                </c:pt>
                <c:pt idx="23">
                  <c:v>2.1865478085110737</c:v>
                </c:pt>
                <c:pt idx="24">
                  <c:v>3.3042302275136861</c:v>
                </c:pt>
                <c:pt idx="25">
                  <c:v>3.4539660106101473</c:v>
                </c:pt>
                <c:pt idx="26">
                  <c:v>3.6730000000000005</c:v>
                </c:pt>
              </c:numCache>
            </c:numRef>
          </c:val>
          <c:extLst>
            <c:ext xmlns:c16="http://schemas.microsoft.com/office/drawing/2014/chart" uri="{C3380CC4-5D6E-409C-BE32-E72D297353CC}">
              <c16:uniqueId val="{00000000-8C89-434A-8917-C113387A9032}"/>
            </c:ext>
          </c:extLst>
        </c:ser>
        <c:dLbls>
          <c:showLegendKey val="0"/>
          <c:showVal val="0"/>
          <c:showCatName val="0"/>
          <c:showSerName val="0"/>
          <c:showPercent val="0"/>
          <c:showBubbleSize val="0"/>
        </c:dLbls>
        <c:gapWidth val="75"/>
        <c:overlap val="100"/>
        <c:axId val="843785119"/>
        <c:axId val="696808175"/>
        <c:extLst>
          <c:ext xmlns:c15="http://schemas.microsoft.com/office/drawing/2012/chart" uri="{02D57815-91ED-43cb-92C2-25804820EDAC}">
            <c15:filteredBarSeries>
              <c15:ser>
                <c:idx val="1"/>
                <c:order val="1"/>
                <c:tx>
                  <c:strRef>
                    <c:extLst>
                      <c:ext uri="{02D57815-91ED-43cb-92C2-25804820EDAC}">
                        <c15:formulaRef>
                          <c15:sqref>Spending!$AL$3</c15:sqref>
                        </c15:formulaRef>
                      </c:ext>
                    </c:extLst>
                    <c:strCache>
                      <c:ptCount val="1"/>
                      <c:pt idx="0">
                        <c:v>2025</c:v>
                      </c:pt>
                    </c:strCache>
                  </c:strRef>
                </c:tx>
                <c:spPr>
                  <a:solidFill>
                    <a:schemeClr val="accent1">
                      <a:lumMod val="75000"/>
                    </a:schemeClr>
                  </a:solidFill>
                  <a:ln>
                    <a:solidFill>
                      <a:schemeClr val="tx1"/>
                    </a:solidFill>
                  </a:ln>
                  <a:effectLst/>
                </c:spPr>
                <c:invertIfNegative val="0"/>
                <c:cat>
                  <c:strRef>
                    <c:extLst>
                      <c:ext uri="{02D57815-91ED-43cb-92C2-25804820EDAC}">
                        <c15:formulaRef>
                          <c15:sqref>Spending!$AJ$4:$AJ$30</c15:sqref>
                        </c15:formulaRef>
                      </c:ext>
                    </c:extLst>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extLst>
                      <c:ext uri="{02D57815-91ED-43cb-92C2-25804820EDAC}">
                        <c15:formulaRef>
                          <c15:sqref>Spending!$AL$4:$AL$30</c15:sqref>
                        </c15:formulaRef>
                      </c:ext>
                    </c:extLst>
                    <c:numCache>
                      <c:formatCode>0.0</c:formatCode>
                      <c:ptCount val="27"/>
                      <c:pt idx="0">
                        <c:v>-1.3740878566803838E-2</c:v>
                      </c:pt>
                      <c:pt idx="1">
                        <c:v>1.4580621077742439E-2</c:v>
                      </c:pt>
                      <c:pt idx="2">
                        <c:v>4.8356237993410267E-2</c:v>
                      </c:pt>
                      <c:pt idx="3">
                        <c:v>4.3008201961937442E-2</c:v>
                      </c:pt>
                      <c:pt idx="4">
                        <c:v>4.6339740701139887E-2</c:v>
                      </c:pt>
                      <c:pt idx="5">
                        <c:v>3.9883944104158575E-2</c:v>
                      </c:pt>
                      <c:pt idx="6">
                        <c:v>2.4353553883441126E-2</c:v>
                      </c:pt>
                      <c:pt idx="7">
                        <c:v>4.7139550755488702E-2</c:v>
                      </c:pt>
                      <c:pt idx="8">
                        <c:v>3.8810456001332261E-2</c:v>
                      </c:pt>
                      <c:pt idx="9">
                        <c:v>8.0714251561220807E-2</c:v>
                      </c:pt>
                      <c:pt idx="10">
                        <c:v>0.15144480791670822</c:v>
                      </c:pt>
                      <c:pt idx="11">
                        <c:v>0.23237125967211747</c:v>
                      </c:pt>
                      <c:pt idx="12">
                        <c:v>0.18355786371429572</c:v>
                      </c:pt>
                      <c:pt idx="13">
                        <c:v>8.3086961801966175E-2</c:v>
                      </c:pt>
                      <c:pt idx="14">
                        <c:v>2.7675182808394982E-2</c:v>
                      </c:pt>
                      <c:pt idx="15">
                        <c:v>0.25861270292125105</c:v>
                      </c:pt>
                      <c:pt idx="16">
                        <c:v>0.20951557220419059</c:v>
                      </c:pt>
                      <c:pt idx="17">
                        <c:v>0.22341228616260778</c:v>
                      </c:pt>
                      <c:pt idx="18">
                        <c:v>7.7517241298175721E-2</c:v>
                      </c:pt>
                      <c:pt idx="19">
                        <c:v>0.10757927602799833</c:v>
                      </c:pt>
                      <c:pt idx="20">
                        <c:v>0.18926359163329454</c:v>
                      </c:pt>
                      <c:pt idx="21">
                        <c:v>0.15984804411419185</c:v>
                      </c:pt>
                      <c:pt idx="22">
                        <c:v>0.35733782786337365</c:v>
                      </c:pt>
                      <c:pt idx="23">
                        <c:v>0.1773218214160619</c:v>
                      </c:pt>
                      <c:pt idx="24">
                        <c:v>0.33408843164448143</c:v>
                      </c:pt>
                      <c:pt idx="25">
                        <c:v>0.59209791880010654</c:v>
                      </c:pt>
                      <c:pt idx="26">
                        <c:v>0.47228709112157263</c:v>
                      </c:pt>
                    </c:numCache>
                  </c:numRef>
                </c:val>
                <c:extLst>
                  <c:ext xmlns:c16="http://schemas.microsoft.com/office/drawing/2014/chart" uri="{C3380CC4-5D6E-409C-BE32-E72D297353CC}">
                    <c16:uniqueId val="{00000001-8C89-434A-8917-C113387A903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Spending!$AM$3</c15:sqref>
                        </c15:formulaRef>
                      </c:ext>
                    </c:extLst>
                    <c:strCache>
                      <c:ptCount val="1"/>
                      <c:pt idx="0">
                        <c:v>2035</c:v>
                      </c:pt>
                    </c:strCache>
                  </c:strRef>
                </c:tx>
                <c:spPr>
                  <a:solidFill>
                    <a:schemeClr val="accent2">
                      <a:lumMod val="20000"/>
                      <a:lumOff val="80000"/>
                    </a:schemeClr>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Spending!$AJ$4:$AJ$30</c15:sqref>
                        </c15:formulaRef>
                      </c:ext>
                    </c:extLst>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extLst xmlns:c15="http://schemas.microsoft.com/office/drawing/2012/chart">
                      <c:ext xmlns:c15="http://schemas.microsoft.com/office/drawing/2012/chart" uri="{02D57815-91ED-43cb-92C2-25804820EDAC}">
                        <c15:formulaRef>
                          <c15:sqref>Spending!$AM$4:$AM$30</c15:sqref>
                        </c15:formulaRef>
                      </c:ext>
                    </c:extLst>
                    <c:numCache>
                      <c:formatCode>0.0</c:formatCode>
                      <c:ptCount val="27"/>
                      <c:pt idx="0">
                        <c:v>-2.0609569905067626E-3</c:v>
                      </c:pt>
                      <c:pt idx="1">
                        <c:v>1.8266200977624436E-2</c:v>
                      </c:pt>
                      <c:pt idx="2">
                        <c:v>3.195823679128057E-2</c:v>
                      </c:pt>
                      <c:pt idx="3">
                        <c:v>4.9670138963970822E-2</c:v>
                      </c:pt>
                      <c:pt idx="4">
                        <c:v>3.8043654499520019E-2</c:v>
                      </c:pt>
                      <c:pt idx="5">
                        <c:v>6.143419965953012E-2</c:v>
                      </c:pt>
                      <c:pt idx="6">
                        <c:v>2.5936873265559934E-2</c:v>
                      </c:pt>
                      <c:pt idx="7">
                        <c:v>1.60886063939919E-2</c:v>
                      </c:pt>
                      <c:pt idx="8">
                        <c:v>7.1249094367592636E-2</c:v>
                      </c:pt>
                      <c:pt idx="9">
                        <c:v>7.3348600312121537E-2</c:v>
                      </c:pt>
                      <c:pt idx="10">
                        <c:v>0.21642951592533399</c:v>
                      </c:pt>
                      <c:pt idx="11">
                        <c:v>0.20312362000316031</c:v>
                      </c:pt>
                      <c:pt idx="12">
                        <c:v>0.14578342335386885</c:v>
                      </c:pt>
                      <c:pt idx="13">
                        <c:v>8.946211900243739E-2</c:v>
                      </c:pt>
                      <c:pt idx="14">
                        <c:v>0.10071017264644722</c:v>
                      </c:pt>
                      <c:pt idx="15">
                        <c:v>0.16116529146214531</c:v>
                      </c:pt>
                      <c:pt idx="16">
                        <c:v>0.17015203436018145</c:v>
                      </c:pt>
                      <c:pt idx="17">
                        <c:v>0.20879060948475758</c:v>
                      </c:pt>
                      <c:pt idx="18">
                        <c:v>2.0777728597264122E-2</c:v>
                      </c:pt>
                      <c:pt idx="19">
                        <c:v>0.14077096045871196</c:v>
                      </c:pt>
                      <c:pt idx="20">
                        <c:v>0.15991763269322545</c:v>
                      </c:pt>
                      <c:pt idx="21">
                        <c:v>0.17799410799863313</c:v>
                      </c:pt>
                      <c:pt idx="22">
                        <c:v>0.33026451163322168</c:v>
                      </c:pt>
                      <c:pt idx="23">
                        <c:v>0.25949517599022354</c:v>
                      </c:pt>
                      <c:pt idx="24">
                        <c:v>0.24545821136443902</c:v>
                      </c:pt>
                      <c:pt idx="25">
                        <c:v>0.58421233681490392</c:v>
                      </c:pt>
                      <c:pt idx="26">
                        <c:v>0.46821718389192224</c:v>
                      </c:pt>
                    </c:numCache>
                  </c:numRef>
                </c:val>
                <c:extLst xmlns:c15="http://schemas.microsoft.com/office/drawing/2012/chart">
                  <c:ext xmlns:c16="http://schemas.microsoft.com/office/drawing/2014/chart" uri="{C3380CC4-5D6E-409C-BE32-E72D297353CC}">
                    <c16:uniqueId val="{00000002-8C89-434A-8917-C113387A903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Spending!$AN$3</c15:sqref>
                        </c15:formulaRef>
                      </c:ext>
                    </c:extLst>
                    <c:strCache>
                      <c:ptCount val="1"/>
                      <c:pt idx="0">
                        <c:v>2045</c:v>
                      </c:pt>
                    </c:strCache>
                  </c:strRef>
                </c:tx>
                <c:spPr>
                  <a:solidFill>
                    <a:schemeClr val="accent2">
                      <a:lumMod val="75000"/>
                    </a:schemeClr>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Spending!$AJ$4:$AJ$30</c15:sqref>
                        </c15:formulaRef>
                      </c:ext>
                    </c:extLst>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extLst xmlns:c15="http://schemas.microsoft.com/office/drawing/2012/chart">
                      <c:ext xmlns:c15="http://schemas.microsoft.com/office/drawing/2012/chart" uri="{02D57815-91ED-43cb-92C2-25804820EDAC}">
                        <c15:formulaRef>
                          <c15:sqref>Spending!$AN$4:$AN$30</c15:sqref>
                        </c15:formulaRef>
                      </c:ext>
                    </c:extLst>
                    <c:numCache>
                      <c:formatCode>0.0</c:formatCode>
                      <c:ptCount val="27"/>
                      <c:pt idx="0">
                        <c:v>2.9435639065621688E-3</c:v>
                      </c:pt>
                      <c:pt idx="1">
                        <c:v>1.7697095061023904E-2</c:v>
                      </c:pt>
                      <c:pt idx="2">
                        <c:v>1.9046931635712805E-2</c:v>
                      </c:pt>
                      <c:pt idx="3">
                        <c:v>5.1246348235650996E-2</c:v>
                      </c:pt>
                      <c:pt idx="4">
                        <c:v>3.0431402188140888E-2</c:v>
                      </c:pt>
                      <c:pt idx="5">
                        <c:v>6.9897983022008336E-2</c:v>
                      </c:pt>
                      <c:pt idx="6">
                        <c:v>2.0862090135541078E-2</c:v>
                      </c:pt>
                      <c:pt idx="7">
                        <c:v>2.1455348010100739E-2</c:v>
                      </c:pt>
                      <c:pt idx="8">
                        <c:v>7.4937418312365889E-2</c:v>
                      </c:pt>
                      <c:pt idx="9">
                        <c:v>0.11935311468514032</c:v>
                      </c:pt>
                      <c:pt idx="10">
                        <c:v>7.8688182664252038E-2</c:v>
                      </c:pt>
                      <c:pt idx="11">
                        <c:v>0.20530664842541291</c:v>
                      </c:pt>
                      <c:pt idx="12">
                        <c:v>0.18640460952973692</c:v>
                      </c:pt>
                      <c:pt idx="13">
                        <c:v>0.12503577388931908</c:v>
                      </c:pt>
                      <c:pt idx="14">
                        <c:v>0.18996148312827477</c:v>
                      </c:pt>
                      <c:pt idx="15">
                        <c:v>9.6915672512486228E-2</c:v>
                      </c:pt>
                      <c:pt idx="16">
                        <c:v>0.19554765664205642</c:v>
                      </c:pt>
                      <c:pt idx="17">
                        <c:v>0.12614785176607057</c:v>
                      </c:pt>
                      <c:pt idx="18">
                        <c:v>9.1042444697119418E-2</c:v>
                      </c:pt>
                      <c:pt idx="19">
                        <c:v>0.19792944477682006</c:v>
                      </c:pt>
                      <c:pt idx="20">
                        <c:v>0.30703775345933559</c:v>
                      </c:pt>
                      <c:pt idx="21">
                        <c:v>9.0826077052419851E-2</c:v>
                      </c:pt>
                      <c:pt idx="22">
                        <c:v>0.12454439366145831</c:v>
                      </c:pt>
                      <c:pt idx="23">
                        <c:v>0.31411493122567569</c:v>
                      </c:pt>
                      <c:pt idx="24">
                        <c:v>0.12973452562073184</c:v>
                      </c:pt>
                      <c:pt idx="25">
                        <c:v>0.26431630221632663</c:v>
                      </c:pt>
                      <c:pt idx="26">
                        <c:v>0.28607023511079621</c:v>
                      </c:pt>
                    </c:numCache>
                  </c:numRef>
                </c:val>
                <c:extLst xmlns:c15="http://schemas.microsoft.com/office/drawing/2012/chart">
                  <c:ext xmlns:c16="http://schemas.microsoft.com/office/drawing/2014/chart" uri="{C3380CC4-5D6E-409C-BE32-E72D297353CC}">
                    <c16:uniqueId val="{00000003-8C89-434A-8917-C113387A903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Spending!$AO$3</c15:sqref>
                        </c15:formulaRef>
                      </c:ext>
                    </c:extLst>
                    <c:strCache>
                      <c:ptCount val="1"/>
                      <c:pt idx="0">
                        <c:v>2055</c:v>
                      </c:pt>
                    </c:strCache>
                  </c:strRef>
                </c:tx>
                <c:spPr>
                  <a:solidFill>
                    <a:schemeClr val="accent4">
                      <a:lumMod val="20000"/>
                      <a:lumOff val="80000"/>
                    </a:schemeClr>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Spending!$AJ$4:$AJ$30</c15:sqref>
                        </c15:formulaRef>
                      </c:ext>
                    </c:extLst>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extLst xmlns:c15="http://schemas.microsoft.com/office/drawing/2012/chart">
                      <c:ext xmlns:c15="http://schemas.microsoft.com/office/drawing/2012/chart" uri="{02D57815-91ED-43cb-92C2-25804820EDAC}">
                        <c15:formulaRef>
                          <c15:sqref>Spending!$AO$4:$AO$30</c15:sqref>
                        </c15:formulaRef>
                      </c:ext>
                    </c:extLst>
                    <c:numCache>
                      <c:formatCode>0.0</c:formatCode>
                      <c:ptCount val="27"/>
                      <c:pt idx="0">
                        <c:v>2.758729075572619E-3</c:v>
                      </c:pt>
                      <c:pt idx="1">
                        <c:v>1.7664882953106253E-2</c:v>
                      </c:pt>
                      <c:pt idx="2">
                        <c:v>1.5340659641921772E-2</c:v>
                      </c:pt>
                      <c:pt idx="3">
                        <c:v>5.5886722768680785E-2</c:v>
                      </c:pt>
                      <c:pt idx="4">
                        <c:v>3.0642323684506922E-2</c:v>
                      </c:pt>
                      <c:pt idx="5">
                        <c:v>4.640815662704334E-2</c:v>
                      </c:pt>
                      <c:pt idx="6">
                        <c:v>1.5301660507130554E-2</c:v>
                      </c:pt>
                      <c:pt idx="7">
                        <c:v>2.2691460972282806E-2</c:v>
                      </c:pt>
                      <c:pt idx="8">
                        <c:v>7.9352779370585269E-2</c:v>
                      </c:pt>
                      <c:pt idx="9">
                        <c:v>0.11654777114954307</c:v>
                      </c:pt>
                      <c:pt idx="10">
                        <c:v>0.18155300901128957</c:v>
                      </c:pt>
                      <c:pt idx="11">
                        <c:v>0.22619402771725561</c:v>
                      </c:pt>
                      <c:pt idx="12">
                        <c:v>0.1150117651641398</c:v>
                      </c:pt>
                      <c:pt idx="13">
                        <c:v>8.6869542357662644E-2</c:v>
                      </c:pt>
                      <c:pt idx="14">
                        <c:v>0.20325554426981252</c:v>
                      </c:pt>
                      <c:pt idx="15">
                        <c:v>0.14678077447802029</c:v>
                      </c:pt>
                      <c:pt idx="16">
                        <c:v>0.2027862902780071</c:v>
                      </c:pt>
                      <c:pt idx="17">
                        <c:v>0.19247988004027228</c:v>
                      </c:pt>
                      <c:pt idx="18">
                        <c:v>-6.8658939305232813E-4</c:v>
                      </c:pt>
                      <c:pt idx="19">
                        <c:v>0.14647716738722227</c:v>
                      </c:pt>
                      <c:pt idx="20">
                        <c:v>0.21965660864398728</c:v>
                      </c:pt>
                      <c:pt idx="21">
                        <c:v>6.8899669356604409E-2</c:v>
                      </c:pt>
                      <c:pt idx="22">
                        <c:v>7.9798486219460951E-2</c:v>
                      </c:pt>
                      <c:pt idx="23">
                        <c:v>0.21969567546292268</c:v>
                      </c:pt>
                      <c:pt idx="24">
                        <c:v>0.2770417573208972</c:v>
                      </c:pt>
                      <c:pt idx="25">
                        <c:v>0.34853090625934158</c:v>
                      </c:pt>
                      <c:pt idx="26">
                        <c:v>0.21758294482602647</c:v>
                      </c:pt>
                    </c:numCache>
                  </c:numRef>
                </c:val>
                <c:extLst xmlns:c15="http://schemas.microsoft.com/office/drawing/2012/chart">
                  <c:ext xmlns:c16="http://schemas.microsoft.com/office/drawing/2014/chart" uri="{C3380CC4-5D6E-409C-BE32-E72D297353CC}">
                    <c16:uniqueId val="{00000004-8C89-434A-8917-C113387A903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Spending!$AP$3</c15:sqref>
                        </c15:formulaRef>
                      </c:ext>
                    </c:extLst>
                    <c:strCache>
                      <c:ptCount val="1"/>
                      <c:pt idx="0">
                        <c:v>2065</c:v>
                      </c:pt>
                    </c:strCache>
                  </c:strRef>
                </c:tx>
                <c:spPr>
                  <a:solidFill>
                    <a:srgbClr val="FFC000"/>
                  </a:solidFill>
                  <a:ln>
                    <a:solidFill>
                      <a:schemeClr val="tx1"/>
                    </a:solidFill>
                  </a:ln>
                  <a:effectLst/>
                </c:spPr>
                <c:invertIfNegative val="0"/>
                <c:cat>
                  <c:strRef>
                    <c:extLst xmlns:c15="http://schemas.microsoft.com/office/drawing/2012/chart">
                      <c:ext xmlns:c15="http://schemas.microsoft.com/office/drawing/2012/chart" uri="{02D57815-91ED-43cb-92C2-25804820EDAC}">
                        <c15:formulaRef>
                          <c15:sqref>Spending!$AJ$4:$AJ$30</c15:sqref>
                        </c15:formulaRef>
                      </c:ext>
                    </c:extLst>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extLst xmlns:c15="http://schemas.microsoft.com/office/drawing/2012/chart">
                      <c:ext xmlns:c15="http://schemas.microsoft.com/office/drawing/2012/chart" uri="{02D57815-91ED-43cb-92C2-25804820EDAC}">
                        <c15:formulaRef>
                          <c15:sqref>Spending!$AP$4:$AP$30</c15:sqref>
                        </c15:formulaRef>
                      </c:ext>
                    </c:extLst>
                    <c:numCache>
                      <c:formatCode>0.0</c:formatCode>
                      <c:ptCount val="27"/>
                      <c:pt idx="0">
                        <c:v>-1.4633067277833034E-3</c:v>
                      </c:pt>
                      <c:pt idx="1">
                        <c:v>5.780472020741223E-3</c:v>
                      </c:pt>
                      <c:pt idx="2">
                        <c:v>3.2778799014565263E-2</c:v>
                      </c:pt>
                      <c:pt idx="3">
                        <c:v>2.5406723081030091E-2</c:v>
                      </c:pt>
                      <c:pt idx="4">
                        <c:v>2.137069470971964E-2</c:v>
                      </c:pt>
                      <c:pt idx="5">
                        <c:v>7.9901878116400704E-3</c:v>
                      </c:pt>
                      <c:pt idx="6">
                        <c:v>1.2364447132432899E-2</c:v>
                      </c:pt>
                      <c:pt idx="7">
                        <c:v>-1.9923960392831397E-3</c:v>
                      </c:pt>
                      <c:pt idx="8">
                        <c:v>8.3041739319181351E-2</c:v>
                      </c:pt>
                      <c:pt idx="9">
                        <c:v>3.985122835072441E-2</c:v>
                      </c:pt>
                      <c:pt idx="10">
                        <c:v>0.19247592996520835</c:v>
                      </c:pt>
                      <c:pt idx="11">
                        <c:v>0.24008269420033868</c:v>
                      </c:pt>
                      <c:pt idx="12">
                        <c:v>7.0517042564801624E-2</c:v>
                      </c:pt>
                      <c:pt idx="13">
                        <c:v>1.4554149606262223E-2</c:v>
                      </c:pt>
                      <c:pt idx="14">
                        <c:v>0.1465146011781715</c:v>
                      </c:pt>
                      <c:pt idx="15">
                        <c:v>0.29003174345108906</c:v>
                      </c:pt>
                      <c:pt idx="16">
                        <c:v>0.19641010553981975</c:v>
                      </c:pt>
                      <c:pt idx="17">
                        <c:v>0.15676355923621799</c:v>
                      </c:pt>
                      <c:pt idx="18">
                        <c:v>-7.4598605955509267E-2</c:v>
                      </c:pt>
                      <c:pt idx="19">
                        <c:v>-5.2248149823241885E-2</c:v>
                      </c:pt>
                      <c:pt idx="20">
                        <c:v>4.1244474121637786E-3</c:v>
                      </c:pt>
                      <c:pt idx="21">
                        <c:v>5.2833299544694512E-3</c:v>
                      </c:pt>
                      <c:pt idx="22">
                        <c:v>0.1785942073618707</c:v>
                      </c:pt>
                      <c:pt idx="23">
                        <c:v>9.8645746889998165E-2</c:v>
                      </c:pt>
                      <c:pt idx="24">
                        <c:v>0.17773163061077479</c:v>
                      </c:pt>
                      <c:pt idx="25">
                        <c:v>0.10317235324681473</c:v>
                      </c:pt>
                      <c:pt idx="26">
                        <c:v>-2.3543961997787299E-2</c:v>
                      </c:pt>
                    </c:numCache>
                  </c:numRef>
                </c:val>
                <c:extLst xmlns:c15="http://schemas.microsoft.com/office/drawing/2012/chart">
                  <c:ext xmlns:c16="http://schemas.microsoft.com/office/drawing/2014/chart" uri="{C3380CC4-5D6E-409C-BE32-E72D297353CC}">
                    <c16:uniqueId val="{00000005-8C89-434A-8917-C113387A9032}"/>
                  </c:ext>
                </c:extLst>
              </c15:ser>
            </c15:filteredBarSeries>
          </c:ext>
        </c:extLst>
      </c:barChart>
      <c:catAx>
        <c:axId val="84378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696808175"/>
        <c:crosses val="autoZero"/>
        <c:auto val="1"/>
        <c:lblAlgn val="ctr"/>
        <c:lblOffset val="100"/>
        <c:noMultiLvlLbl val="0"/>
      </c:catAx>
      <c:valAx>
        <c:axId val="696808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nl-BE"/>
                  <a:t>% of GDP</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84378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5010925844995"/>
          <c:y val="4.4044044044044044E-2"/>
          <c:w val="0.79772649832223463"/>
          <c:h val="0.77939262096742412"/>
        </c:manualLayout>
      </c:layout>
      <c:barChart>
        <c:barDir val="col"/>
        <c:grouping val="stacked"/>
        <c:varyColors val="0"/>
        <c:ser>
          <c:idx val="0"/>
          <c:order val="0"/>
          <c:tx>
            <c:strRef>
              <c:f>Beneficiaries!$S$35</c:f>
              <c:strCache>
                <c:ptCount val="1"/>
                <c:pt idx="0">
                  <c:v>Receiving institutional care</c:v>
                </c:pt>
              </c:strCache>
            </c:strRef>
          </c:tx>
          <c:spPr>
            <a:solidFill>
              <a:schemeClr val="accent1"/>
            </a:solidFill>
            <a:ln>
              <a:solidFill>
                <a:schemeClr val="tx1"/>
              </a:solidFill>
            </a:ln>
            <a:effectLst/>
          </c:spPr>
          <c:invertIfNegative val="0"/>
          <c:cat>
            <c:strRef>
              <c:f>Beneficiaries!$R$36:$R$115</c:f>
              <c:strCache>
                <c:ptCount val="79"/>
                <c:pt idx="0">
                  <c:v>EL</c:v>
                </c:pt>
                <c:pt idx="3">
                  <c:v>BG</c:v>
                </c:pt>
                <c:pt idx="6">
                  <c:v>CY</c:v>
                </c:pt>
                <c:pt idx="9">
                  <c:v>RO</c:v>
                </c:pt>
                <c:pt idx="12">
                  <c:v>EE</c:v>
                </c:pt>
                <c:pt idx="15">
                  <c:v>PT</c:v>
                </c:pt>
                <c:pt idx="18">
                  <c:v>HR</c:v>
                </c:pt>
                <c:pt idx="21">
                  <c:v>LV</c:v>
                </c:pt>
                <c:pt idx="24">
                  <c:v>HU</c:v>
                </c:pt>
                <c:pt idx="27">
                  <c:v>ES</c:v>
                </c:pt>
                <c:pt idx="30">
                  <c:v>PL</c:v>
                </c:pt>
                <c:pt idx="33">
                  <c:v>SK</c:v>
                </c:pt>
                <c:pt idx="36">
                  <c:v>SI</c:v>
                </c:pt>
                <c:pt idx="39">
                  <c:v>LT</c:v>
                </c:pt>
                <c:pt idx="42">
                  <c:v>LU</c:v>
                </c:pt>
                <c:pt idx="45">
                  <c:v>MT</c:v>
                </c:pt>
                <c:pt idx="48">
                  <c:v>IE</c:v>
                </c:pt>
                <c:pt idx="51">
                  <c:v>CZ</c:v>
                </c:pt>
                <c:pt idx="54">
                  <c:v>DE</c:v>
                </c:pt>
                <c:pt idx="57">
                  <c:v>IT</c:v>
                </c:pt>
                <c:pt idx="60">
                  <c:v>AT</c:v>
                </c:pt>
                <c:pt idx="63">
                  <c:v>FR</c:v>
                </c:pt>
                <c:pt idx="66">
                  <c:v>FI</c:v>
                </c:pt>
                <c:pt idx="69">
                  <c:v>BE</c:v>
                </c:pt>
                <c:pt idx="72">
                  <c:v>SE</c:v>
                </c:pt>
                <c:pt idx="75">
                  <c:v>DK</c:v>
                </c:pt>
                <c:pt idx="78">
                  <c:v>NL</c:v>
                </c:pt>
              </c:strCache>
            </c:strRef>
          </c:cat>
          <c:val>
            <c:numRef>
              <c:f>Beneficiaries!$S$36:$S$115</c:f>
              <c:numCache>
                <c:formatCode>General</c:formatCode>
                <c:ptCount val="80"/>
                <c:pt idx="0" formatCode="0.0%">
                  <c:v>1.0558262199653486E-3</c:v>
                </c:pt>
                <c:pt idx="3" formatCode="0.0%">
                  <c:v>1.6202005448280299E-3</c:v>
                </c:pt>
                <c:pt idx="6" formatCode="0.0%">
                  <c:v>1.0740293936046292E-2</c:v>
                </c:pt>
                <c:pt idx="9" formatCode="0.0%">
                  <c:v>1.2413049175587623E-2</c:v>
                </c:pt>
                <c:pt idx="12" formatCode="0.0%">
                  <c:v>2.720749265141088E-2</c:v>
                </c:pt>
                <c:pt idx="15" formatCode="0.0%">
                  <c:v>3.2426954512123985E-3</c:v>
                </c:pt>
                <c:pt idx="18" formatCode="0.0%">
                  <c:v>7.9756661846170241E-3</c:v>
                </c:pt>
                <c:pt idx="21" formatCode="0.0%">
                  <c:v>6.9803738912544442E-3</c:v>
                </c:pt>
                <c:pt idx="24" formatCode="0.0%">
                  <c:v>7.1304127951415655E-3</c:v>
                </c:pt>
                <c:pt idx="27" formatCode="0.0%">
                  <c:v>3.251522720942133E-3</c:v>
                </c:pt>
                <c:pt idx="30" formatCode="0.0%">
                  <c:v>5.9380430811511245E-3</c:v>
                </c:pt>
                <c:pt idx="33" formatCode="0.0%">
                  <c:v>1.3413153389454549E-2</c:v>
                </c:pt>
                <c:pt idx="36" formatCode="0.0%">
                  <c:v>1.7819264364921188E-2</c:v>
                </c:pt>
                <c:pt idx="39" formatCode="0.0%">
                  <c:v>3.3594508760315764E-2</c:v>
                </c:pt>
                <c:pt idx="42" formatCode="0.0%">
                  <c:v>8.7163423816483242E-3</c:v>
                </c:pt>
                <c:pt idx="45" formatCode="0.0%">
                  <c:v>8.0973131746036337E-3</c:v>
                </c:pt>
                <c:pt idx="48" formatCode="0.0%">
                  <c:v>6.2195705967223701E-3</c:v>
                </c:pt>
                <c:pt idx="51" formatCode="0.0%">
                  <c:v>1.1569518158478629E-2</c:v>
                </c:pt>
                <c:pt idx="54" formatCode="0.0%">
                  <c:v>1.0331162232158603E-2</c:v>
                </c:pt>
                <c:pt idx="57" formatCode="0.0%">
                  <c:v>1.0685878674298918E-2</c:v>
                </c:pt>
                <c:pt idx="60" formatCode="0.0%">
                  <c:v>7.851134915724152E-3</c:v>
                </c:pt>
                <c:pt idx="63" formatCode="0.0%">
                  <c:v>1.7137535700388954E-2</c:v>
                </c:pt>
                <c:pt idx="66" formatCode="0.0%">
                  <c:v>4.9189838870385338E-3</c:v>
                </c:pt>
                <c:pt idx="69" formatCode="0.0%">
                  <c:v>1.2634064266796382E-2</c:v>
                </c:pt>
                <c:pt idx="72" formatCode="0.0%">
                  <c:v>6.1557816554608652E-3</c:v>
                </c:pt>
                <c:pt idx="75" formatCode="0.0%">
                  <c:v>1.0043732888197794E-2</c:v>
                </c:pt>
                <c:pt idx="78" formatCode="0.0%">
                  <c:v>1.5152912306204594E-2</c:v>
                </c:pt>
              </c:numCache>
            </c:numRef>
          </c:val>
          <c:extLst>
            <c:ext xmlns:c16="http://schemas.microsoft.com/office/drawing/2014/chart" uri="{C3380CC4-5D6E-409C-BE32-E72D297353CC}">
              <c16:uniqueId val="{00000000-2217-443E-A917-8ACE6EFEE4B8}"/>
            </c:ext>
          </c:extLst>
        </c:ser>
        <c:ser>
          <c:idx val="1"/>
          <c:order val="1"/>
          <c:tx>
            <c:strRef>
              <c:f>Beneficiaries!$T$35</c:f>
              <c:strCache>
                <c:ptCount val="1"/>
                <c:pt idx="0">
                  <c:v>Receiving home care</c:v>
                </c:pt>
              </c:strCache>
            </c:strRef>
          </c:tx>
          <c:spPr>
            <a:solidFill>
              <a:schemeClr val="accent6"/>
            </a:solidFill>
            <a:ln>
              <a:solidFill>
                <a:schemeClr val="tx1"/>
              </a:solidFill>
            </a:ln>
            <a:effectLst/>
          </c:spPr>
          <c:invertIfNegative val="0"/>
          <c:cat>
            <c:strRef>
              <c:f>Beneficiaries!$R$36:$R$115</c:f>
              <c:strCache>
                <c:ptCount val="79"/>
                <c:pt idx="0">
                  <c:v>EL</c:v>
                </c:pt>
                <c:pt idx="3">
                  <c:v>BG</c:v>
                </c:pt>
                <c:pt idx="6">
                  <c:v>CY</c:v>
                </c:pt>
                <c:pt idx="9">
                  <c:v>RO</c:v>
                </c:pt>
                <c:pt idx="12">
                  <c:v>EE</c:v>
                </c:pt>
                <c:pt idx="15">
                  <c:v>PT</c:v>
                </c:pt>
                <c:pt idx="18">
                  <c:v>HR</c:v>
                </c:pt>
                <c:pt idx="21">
                  <c:v>LV</c:v>
                </c:pt>
                <c:pt idx="24">
                  <c:v>HU</c:v>
                </c:pt>
                <c:pt idx="27">
                  <c:v>ES</c:v>
                </c:pt>
                <c:pt idx="30">
                  <c:v>PL</c:v>
                </c:pt>
                <c:pt idx="33">
                  <c:v>SK</c:v>
                </c:pt>
                <c:pt idx="36">
                  <c:v>SI</c:v>
                </c:pt>
                <c:pt idx="39">
                  <c:v>LT</c:v>
                </c:pt>
                <c:pt idx="42">
                  <c:v>LU</c:v>
                </c:pt>
                <c:pt idx="45">
                  <c:v>MT</c:v>
                </c:pt>
                <c:pt idx="48">
                  <c:v>IE</c:v>
                </c:pt>
                <c:pt idx="51">
                  <c:v>CZ</c:v>
                </c:pt>
                <c:pt idx="54">
                  <c:v>DE</c:v>
                </c:pt>
                <c:pt idx="57">
                  <c:v>IT</c:v>
                </c:pt>
                <c:pt idx="60">
                  <c:v>AT</c:v>
                </c:pt>
                <c:pt idx="63">
                  <c:v>FR</c:v>
                </c:pt>
                <c:pt idx="66">
                  <c:v>FI</c:v>
                </c:pt>
                <c:pt idx="69">
                  <c:v>BE</c:v>
                </c:pt>
                <c:pt idx="72">
                  <c:v>SE</c:v>
                </c:pt>
                <c:pt idx="75">
                  <c:v>DK</c:v>
                </c:pt>
                <c:pt idx="78">
                  <c:v>NL</c:v>
                </c:pt>
              </c:strCache>
            </c:strRef>
          </c:cat>
          <c:val>
            <c:numRef>
              <c:f>Beneficiaries!$T$36:$T$115</c:f>
              <c:numCache>
                <c:formatCode>General</c:formatCode>
                <c:ptCount val="80"/>
                <c:pt idx="0" formatCode="0.0%">
                  <c:v>2.704094706679264E-2</c:v>
                </c:pt>
                <c:pt idx="3" formatCode="0.0%">
                  <c:v>3.4977715435698239E-3</c:v>
                </c:pt>
                <c:pt idx="6" formatCode="0.0%">
                  <c:v>1.3211378997160541E-2</c:v>
                </c:pt>
                <c:pt idx="9" formatCode="0.0%">
                  <c:v>1.5271098191582896E-2</c:v>
                </c:pt>
                <c:pt idx="12" formatCode="0.0%">
                  <c:v>5.9698981288123815E-2</c:v>
                </c:pt>
                <c:pt idx="15" formatCode="0.0%">
                  <c:v>1.6652020991367495E-3</c:v>
                </c:pt>
                <c:pt idx="18" formatCode="0.0%">
                  <c:v>4.2090001258349025E-3</c:v>
                </c:pt>
                <c:pt idx="21" formatCode="0.0%">
                  <c:v>8.7535788127940644E-3</c:v>
                </c:pt>
                <c:pt idx="24" formatCode="0.0%">
                  <c:v>5.9911799246559084E-3</c:v>
                </c:pt>
                <c:pt idx="27" formatCode="0.0%">
                  <c:v>9.6427330776518005E-3</c:v>
                </c:pt>
                <c:pt idx="30" formatCode="0.0%">
                  <c:v>7.5149097197492794E-3</c:v>
                </c:pt>
                <c:pt idx="33" formatCode="0.0%">
                  <c:v>1.2465961931494539E-2</c:v>
                </c:pt>
                <c:pt idx="36" formatCode="0.0%">
                  <c:v>1.8125966694019641E-2</c:v>
                </c:pt>
                <c:pt idx="39" formatCode="0.0%">
                  <c:v>2.9803036258151474E-2</c:v>
                </c:pt>
                <c:pt idx="42" formatCode="0.0%">
                  <c:v>1.4206264953429412E-2</c:v>
                </c:pt>
                <c:pt idx="45" formatCode="0.0%">
                  <c:v>1.5799379803788503E-2</c:v>
                </c:pt>
                <c:pt idx="48" formatCode="0.0%">
                  <c:v>1.7227660392368695E-2</c:v>
                </c:pt>
                <c:pt idx="51" formatCode="0.0%">
                  <c:v>9.8694768247137854E-3</c:v>
                </c:pt>
                <c:pt idx="54" formatCode="0.0%">
                  <c:v>9.0753302618045723E-3</c:v>
                </c:pt>
                <c:pt idx="57" formatCode="0.0%">
                  <c:v>1.1958310418178041E-2</c:v>
                </c:pt>
                <c:pt idx="60" formatCode="0.0%">
                  <c:v>1.0587941690376482E-2</c:v>
                </c:pt>
                <c:pt idx="63" formatCode="0.0%">
                  <c:v>1.9160045635033093E-2</c:v>
                </c:pt>
                <c:pt idx="66" formatCode="0.0%">
                  <c:v>3.5313797388823488E-2</c:v>
                </c:pt>
                <c:pt idx="69" formatCode="0.0%">
                  <c:v>5.0411495129871871E-2</c:v>
                </c:pt>
                <c:pt idx="72" formatCode="0.0%">
                  <c:v>2.4719304098211249E-2</c:v>
                </c:pt>
                <c:pt idx="75" formatCode="0.0%">
                  <c:v>3.3587785217346372E-2</c:v>
                </c:pt>
                <c:pt idx="78" formatCode="0.0%">
                  <c:v>5.3130259386452189E-2</c:v>
                </c:pt>
              </c:numCache>
            </c:numRef>
          </c:val>
          <c:extLst>
            <c:ext xmlns:c16="http://schemas.microsoft.com/office/drawing/2014/chart" uri="{C3380CC4-5D6E-409C-BE32-E72D297353CC}">
              <c16:uniqueId val="{00000001-2217-443E-A917-8ACE6EFEE4B8}"/>
            </c:ext>
          </c:extLst>
        </c:ser>
        <c:ser>
          <c:idx val="2"/>
          <c:order val="2"/>
          <c:tx>
            <c:strRef>
              <c:f>Beneficiaries!$U$35</c:f>
              <c:strCache>
                <c:ptCount val="1"/>
                <c:pt idx="0">
                  <c:v>Receiving cash benefits</c:v>
                </c:pt>
              </c:strCache>
            </c:strRef>
          </c:tx>
          <c:spPr>
            <a:solidFill>
              <a:srgbClr val="808080"/>
            </a:solidFill>
            <a:ln>
              <a:solidFill>
                <a:schemeClr val="tx1"/>
              </a:solidFill>
            </a:ln>
            <a:effectLst/>
          </c:spPr>
          <c:invertIfNegative val="0"/>
          <c:cat>
            <c:strRef>
              <c:f>Beneficiaries!$R$36:$R$115</c:f>
              <c:strCache>
                <c:ptCount val="79"/>
                <c:pt idx="0">
                  <c:v>EL</c:v>
                </c:pt>
                <c:pt idx="3">
                  <c:v>BG</c:v>
                </c:pt>
                <c:pt idx="6">
                  <c:v>CY</c:v>
                </c:pt>
                <c:pt idx="9">
                  <c:v>RO</c:v>
                </c:pt>
                <c:pt idx="12">
                  <c:v>EE</c:v>
                </c:pt>
                <c:pt idx="15">
                  <c:v>PT</c:v>
                </c:pt>
                <c:pt idx="18">
                  <c:v>HR</c:v>
                </c:pt>
                <c:pt idx="21">
                  <c:v>LV</c:v>
                </c:pt>
                <c:pt idx="24">
                  <c:v>HU</c:v>
                </c:pt>
                <c:pt idx="27">
                  <c:v>ES</c:v>
                </c:pt>
                <c:pt idx="30">
                  <c:v>PL</c:v>
                </c:pt>
                <c:pt idx="33">
                  <c:v>SK</c:v>
                </c:pt>
                <c:pt idx="36">
                  <c:v>SI</c:v>
                </c:pt>
                <c:pt idx="39">
                  <c:v>LT</c:v>
                </c:pt>
                <c:pt idx="42">
                  <c:v>LU</c:v>
                </c:pt>
                <c:pt idx="45">
                  <c:v>MT</c:v>
                </c:pt>
                <c:pt idx="48">
                  <c:v>IE</c:v>
                </c:pt>
                <c:pt idx="51">
                  <c:v>CZ</c:v>
                </c:pt>
                <c:pt idx="54">
                  <c:v>DE</c:v>
                </c:pt>
                <c:pt idx="57">
                  <c:v>IT</c:v>
                </c:pt>
                <c:pt idx="60">
                  <c:v>AT</c:v>
                </c:pt>
                <c:pt idx="63">
                  <c:v>FR</c:v>
                </c:pt>
                <c:pt idx="66">
                  <c:v>FI</c:v>
                </c:pt>
                <c:pt idx="69">
                  <c:v>BE</c:v>
                </c:pt>
                <c:pt idx="72">
                  <c:v>SE</c:v>
                </c:pt>
                <c:pt idx="75">
                  <c:v>DK</c:v>
                </c:pt>
                <c:pt idx="78">
                  <c:v>NL</c:v>
                </c:pt>
              </c:strCache>
            </c:strRef>
          </c:cat>
          <c:val>
            <c:numRef>
              <c:f>Beneficiaries!$U$36:$U$115</c:f>
              <c:numCache>
                <c:formatCode>0.0%</c:formatCode>
                <c:ptCount val="80"/>
                <c:pt idx="1">
                  <c:v>0</c:v>
                </c:pt>
                <c:pt idx="4">
                  <c:v>1.1356189635612654E-2</c:v>
                </c:pt>
                <c:pt idx="7">
                  <c:v>2.2450436441429494E-2</c:v>
                </c:pt>
                <c:pt idx="10">
                  <c:v>0</c:v>
                </c:pt>
                <c:pt idx="13">
                  <c:v>8.5906716621909664E-3</c:v>
                </c:pt>
                <c:pt idx="16">
                  <c:v>1.3050322553293035E-3</c:v>
                </c:pt>
                <c:pt idx="19">
                  <c:v>2.6618131729266827E-2</c:v>
                </c:pt>
                <c:pt idx="22">
                  <c:v>8.5026852032796269E-3</c:v>
                </c:pt>
                <c:pt idx="25">
                  <c:v>0</c:v>
                </c:pt>
                <c:pt idx="28">
                  <c:v>1.2864074982584218E-2</c:v>
                </c:pt>
                <c:pt idx="31">
                  <c:v>6.6701547221392293E-2</c:v>
                </c:pt>
                <c:pt idx="34">
                  <c:v>2.4103151942701222E-2</c:v>
                </c:pt>
                <c:pt idx="37">
                  <c:v>2.2546939960858776E-2</c:v>
                </c:pt>
                <c:pt idx="40">
                  <c:v>4.2575516972293261E-2</c:v>
                </c:pt>
                <c:pt idx="43">
                  <c:v>2.7416850855324307E-3</c:v>
                </c:pt>
                <c:pt idx="46">
                  <c:v>7.2356557839934107E-3</c:v>
                </c:pt>
                <c:pt idx="49">
                  <c:v>0</c:v>
                </c:pt>
                <c:pt idx="52">
                  <c:v>3.4315269272824439E-2</c:v>
                </c:pt>
                <c:pt idx="55">
                  <c:v>2.8738571909208734E-2</c:v>
                </c:pt>
                <c:pt idx="58">
                  <c:v>3.3252979292981641E-2</c:v>
                </c:pt>
                <c:pt idx="61">
                  <c:v>5.2509038854110367E-2</c:v>
                </c:pt>
                <c:pt idx="64">
                  <c:v>6.6465849972524348E-3</c:v>
                </c:pt>
                <c:pt idx="67">
                  <c:v>5.0033573613284893E-2</c:v>
                </c:pt>
                <c:pt idx="70">
                  <c:v>2.1380761543064081E-2</c:v>
                </c:pt>
                <c:pt idx="73">
                  <c:v>2.4719304098211249E-2</c:v>
                </c:pt>
                <c:pt idx="76">
                  <c:v>0</c:v>
                </c:pt>
                <c:pt idx="79">
                  <c:v>5.1922452315097244E-3</c:v>
                </c:pt>
              </c:numCache>
            </c:numRef>
          </c:val>
          <c:extLst>
            <c:ext xmlns:c16="http://schemas.microsoft.com/office/drawing/2014/chart" uri="{C3380CC4-5D6E-409C-BE32-E72D297353CC}">
              <c16:uniqueId val="{00000002-2217-443E-A917-8ACE6EFEE4B8}"/>
            </c:ext>
          </c:extLst>
        </c:ser>
        <c:dLbls>
          <c:showLegendKey val="0"/>
          <c:showVal val="0"/>
          <c:showCatName val="0"/>
          <c:showSerName val="0"/>
          <c:showPercent val="0"/>
          <c:showBubbleSize val="0"/>
        </c:dLbls>
        <c:gapWidth val="0"/>
        <c:overlap val="100"/>
        <c:axId val="788179151"/>
        <c:axId val="696810255"/>
      </c:barChart>
      <c:lineChart>
        <c:grouping val="standard"/>
        <c:varyColors val="0"/>
        <c:ser>
          <c:idx val="3"/>
          <c:order val="3"/>
          <c:tx>
            <c:strRef>
              <c:f>Beneficiaries!$V$35</c:f>
              <c:strCache>
                <c:ptCount val="1"/>
                <c:pt idx="0">
                  <c:v>LTC expenditure (as % of GDP) </c:v>
                </c:pt>
              </c:strCache>
            </c:strRef>
          </c:tx>
          <c:spPr>
            <a:ln w="28575" cap="rnd">
              <a:noFill/>
              <a:round/>
            </a:ln>
            <a:effectLst/>
          </c:spPr>
          <c:marker>
            <c:symbol val="circle"/>
            <c:size val="7"/>
            <c:spPr>
              <a:solidFill>
                <a:schemeClr val="tx1"/>
              </a:solidFill>
              <a:ln w="9525">
                <a:solidFill>
                  <a:schemeClr val="tx1"/>
                </a:solidFill>
              </a:ln>
              <a:effectLst/>
            </c:spPr>
          </c:marker>
          <c:cat>
            <c:strRef>
              <c:f>Beneficiaries!$R$36:$R$115</c:f>
              <c:strCache>
                <c:ptCount val="79"/>
                <c:pt idx="0">
                  <c:v>EL</c:v>
                </c:pt>
                <c:pt idx="3">
                  <c:v>BG</c:v>
                </c:pt>
                <c:pt idx="6">
                  <c:v>CY</c:v>
                </c:pt>
                <c:pt idx="9">
                  <c:v>RO</c:v>
                </c:pt>
                <c:pt idx="12">
                  <c:v>EE</c:v>
                </c:pt>
                <c:pt idx="15">
                  <c:v>PT</c:v>
                </c:pt>
                <c:pt idx="18">
                  <c:v>HR</c:v>
                </c:pt>
                <c:pt idx="21">
                  <c:v>LV</c:v>
                </c:pt>
                <c:pt idx="24">
                  <c:v>HU</c:v>
                </c:pt>
                <c:pt idx="27">
                  <c:v>ES</c:v>
                </c:pt>
                <c:pt idx="30">
                  <c:v>PL</c:v>
                </c:pt>
                <c:pt idx="33">
                  <c:v>SK</c:v>
                </c:pt>
                <c:pt idx="36">
                  <c:v>SI</c:v>
                </c:pt>
                <c:pt idx="39">
                  <c:v>LT</c:v>
                </c:pt>
                <c:pt idx="42">
                  <c:v>LU</c:v>
                </c:pt>
                <c:pt idx="45">
                  <c:v>MT</c:v>
                </c:pt>
                <c:pt idx="48">
                  <c:v>IE</c:v>
                </c:pt>
                <c:pt idx="51">
                  <c:v>CZ</c:v>
                </c:pt>
                <c:pt idx="54">
                  <c:v>DE</c:v>
                </c:pt>
                <c:pt idx="57">
                  <c:v>IT</c:v>
                </c:pt>
                <c:pt idx="60">
                  <c:v>AT</c:v>
                </c:pt>
                <c:pt idx="63">
                  <c:v>FR</c:v>
                </c:pt>
                <c:pt idx="66">
                  <c:v>FI</c:v>
                </c:pt>
                <c:pt idx="69">
                  <c:v>BE</c:v>
                </c:pt>
                <c:pt idx="72">
                  <c:v>SE</c:v>
                </c:pt>
                <c:pt idx="75">
                  <c:v>DK</c:v>
                </c:pt>
                <c:pt idx="78">
                  <c:v>NL</c:v>
                </c:pt>
              </c:strCache>
            </c:strRef>
          </c:cat>
          <c:val>
            <c:numRef>
              <c:f>Beneficiaries!$V$36:$V$115</c:f>
              <c:numCache>
                <c:formatCode>General</c:formatCode>
                <c:ptCount val="80"/>
                <c:pt idx="0" formatCode="0.0%">
                  <c:v>1.7568450115830665E-3</c:v>
                </c:pt>
                <c:pt idx="3" formatCode="0.0%">
                  <c:v>3.0000000000000009E-3</c:v>
                </c:pt>
                <c:pt idx="6" formatCode="0.0%">
                  <c:v>3.4960378648382956E-3</c:v>
                </c:pt>
                <c:pt idx="9" formatCode="0.0%">
                  <c:v>3.6487831015138616E-3</c:v>
                </c:pt>
                <c:pt idx="12" formatCode="0.0%">
                  <c:v>3.8400000000000001E-3</c:v>
                </c:pt>
                <c:pt idx="15" formatCode="0.0%">
                  <c:v>4.2846016436504653E-3</c:v>
                </c:pt>
                <c:pt idx="18" formatCode="0.0%">
                  <c:v>4.4475806578730386E-3</c:v>
                </c:pt>
                <c:pt idx="21" formatCode="0.0%">
                  <c:v>4.6500000000000031E-3</c:v>
                </c:pt>
                <c:pt idx="24" formatCode="0.0%">
                  <c:v>5.5492992388910291E-3</c:v>
                </c:pt>
                <c:pt idx="27" formatCode="0.0%">
                  <c:v>7.3549873322193071E-3</c:v>
                </c:pt>
                <c:pt idx="30" formatCode="0.0%">
                  <c:v>7.7753655772964912E-3</c:v>
                </c:pt>
                <c:pt idx="33" formatCode="0.0%">
                  <c:v>8.425807362841195E-3</c:v>
                </c:pt>
                <c:pt idx="36" formatCode="0.0%">
                  <c:v>9.5848852032845485E-3</c:v>
                </c:pt>
                <c:pt idx="39" formatCode="0.0%">
                  <c:v>9.8799999999999964E-3</c:v>
                </c:pt>
                <c:pt idx="42" formatCode="0.0%">
                  <c:v>1.0409999999999999E-2</c:v>
                </c:pt>
                <c:pt idx="45" formatCode="0.0%">
                  <c:v>1.1019954065084358E-2</c:v>
                </c:pt>
                <c:pt idx="48" formatCode="0.0%">
                  <c:v>1.2609999999999996E-2</c:v>
                </c:pt>
                <c:pt idx="51" formatCode="0.0%">
                  <c:v>1.5063759043215058E-2</c:v>
                </c:pt>
                <c:pt idx="54" formatCode="0.0%">
                  <c:v>1.5550124961864288E-2</c:v>
                </c:pt>
                <c:pt idx="57" formatCode="0.0%">
                  <c:v>1.6685212636676661E-2</c:v>
                </c:pt>
                <c:pt idx="60" formatCode="0.0%">
                  <c:v>1.7817970195565521E-2</c:v>
                </c:pt>
                <c:pt idx="63" formatCode="0.0%">
                  <c:v>1.8730000000000004E-2</c:v>
                </c:pt>
                <c:pt idx="66" formatCode="0.0%">
                  <c:v>2.0299999999999995E-2</c:v>
                </c:pt>
                <c:pt idx="69" formatCode="0.0%">
                  <c:v>2.1865478085110735E-2</c:v>
                </c:pt>
                <c:pt idx="72" formatCode="0.0%">
                  <c:v>3.304230227513686E-2</c:v>
                </c:pt>
                <c:pt idx="75" formatCode="0.0%">
                  <c:v>3.4539660106101475E-2</c:v>
                </c:pt>
                <c:pt idx="78" formatCode="0.0%">
                  <c:v>3.6730000000000006E-2</c:v>
                </c:pt>
              </c:numCache>
            </c:numRef>
          </c:val>
          <c:smooth val="0"/>
          <c:extLst>
            <c:ext xmlns:c16="http://schemas.microsoft.com/office/drawing/2014/chart" uri="{C3380CC4-5D6E-409C-BE32-E72D297353CC}">
              <c16:uniqueId val="{00000003-2217-443E-A917-8ACE6EFEE4B8}"/>
            </c:ext>
          </c:extLst>
        </c:ser>
        <c:dLbls>
          <c:showLegendKey val="0"/>
          <c:showVal val="0"/>
          <c:showCatName val="0"/>
          <c:showSerName val="0"/>
          <c:showPercent val="0"/>
          <c:showBubbleSize val="0"/>
        </c:dLbls>
        <c:marker val="1"/>
        <c:smooth val="0"/>
        <c:axId val="789254431"/>
        <c:axId val="696354063"/>
      </c:lineChart>
      <c:catAx>
        <c:axId val="78817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696810255"/>
        <c:crosses val="autoZero"/>
        <c:auto val="1"/>
        <c:lblAlgn val="ctr"/>
        <c:lblOffset val="100"/>
        <c:noMultiLvlLbl val="0"/>
      </c:catAx>
      <c:valAx>
        <c:axId val="6968102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nl-BE"/>
                  <a:t>Number of dependant persons receiving LTC as % of population</a:t>
                </a:r>
              </a:p>
            </c:rich>
          </c:tx>
          <c:layout>
            <c:manualLayout>
              <c:xMode val="edge"/>
              <c:yMode val="edge"/>
              <c:x val="0"/>
              <c:y val="8.6833289982896286E-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788179151"/>
        <c:crosses val="autoZero"/>
        <c:crossBetween val="between"/>
      </c:valAx>
      <c:valAx>
        <c:axId val="696354063"/>
        <c:scaling>
          <c:orientation val="minMax"/>
        </c:scaling>
        <c:delete val="0"/>
        <c:axPos val="r"/>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nl-BE"/>
                  <a:t>LTC spending as % of GDP</a:t>
                </a:r>
              </a:p>
            </c:rich>
          </c:tx>
          <c:layout>
            <c:manualLayout>
              <c:xMode val="edge"/>
              <c:yMode val="edge"/>
              <c:x val="0.96237064910630288"/>
              <c:y val="0.2440907048781064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title>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789254431"/>
        <c:crosses val="max"/>
        <c:crossBetween val="between"/>
      </c:valAx>
      <c:catAx>
        <c:axId val="789254431"/>
        <c:scaling>
          <c:orientation val="minMax"/>
        </c:scaling>
        <c:delete val="1"/>
        <c:axPos val="b"/>
        <c:numFmt formatCode="General" sourceLinked="1"/>
        <c:majorTickMark val="out"/>
        <c:minorTickMark val="none"/>
        <c:tickLblPos val="nextTo"/>
        <c:crossAx val="69635406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Beneficiaries!$D$65</c:f>
              <c:strCache>
                <c:ptCount val="1"/>
                <c:pt idx="0">
                  <c:v>Receiving home care</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6D3D6347-3010-4533-8109-5710D5CC9FCE}" type="CELLRANGE">
                      <a:rPr lang="en-US"/>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530-4191-945B-B78A0A97AC50}"/>
                </c:ext>
              </c:extLst>
            </c:dLbl>
            <c:dLbl>
              <c:idx val="1"/>
              <c:tx>
                <c:rich>
                  <a:bodyPr/>
                  <a:lstStyle/>
                  <a:p>
                    <a:fld id="{EB23CF8F-C1F1-4C73-847C-20D623FB88E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530-4191-945B-B78A0A97AC50}"/>
                </c:ext>
              </c:extLst>
            </c:dLbl>
            <c:dLbl>
              <c:idx val="2"/>
              <c:tx>
                <c:rich>
                  <a:bodyPr/>
                  <a:lstStyle/>
                  <a:p>
                    <a:fld id="{D96F30D7-CAB1-44E5-933D-0ECFF40DFFBB}"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530-4191-945B-B78A0A97AC50}"/>
                </c:ext>
              </c:extLst>
            </c:dLbl>
            <c:dLbl>
              <c:idx val="3"/>
              <c:tx>
                <c:rich>
                  <a:bodyPr/>
                  <a:lstStyle/>
                  <a:p>
                    <a:fld id="{934416C0-FE09-4B4A-AD86-55C2EB91DB0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530-4191-945B-B78A0A97AC50}"/>
                </c:ext>
              </c:extLst>
            </c:dLbl>
            <c:dLbl>
              <c:idx val="4"/>
              <c:tx>
                <c:rich>
                  <a:bodyPr/>
                  <a:lstStyle/>
                  <a:p>
                    <a:fld id="{39455439-33D0-44F9-861E-8A7A9456058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530-4191-945B-B78A0A97AC50}"/>
                </c:ext>
              </c:extLst>
            </c:dLbl>
            <c:dLbl>
              <c:idx val="5"/>
              <c:tx>
                <c:rich>
                  <a:bodyPr/>
                  <a:lstStyle/>
                  <a:p>
                    <a:fld id="{76D622AF-A69E-4E5C-89FA-565E773C093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530-4191-945B-B78A0A97AC50}"/>
                </c:ext>
              </c:extLst>
            </c:dLbl>
            <c:dLbl>
              <c:idx val="6"/>
              <c:tx>
                <c:rich>
                  <a:bodyPr/>
                  <a:lstStyle/>
                  <a:p>
                    <a:fld id="{58DD3624-FA6D-4FBA-8497-50E16406329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530-4191-945B-B78A0A97AC50}"/>
                </c:ext>
              </c:extLst>
            </c:dLbl>
            <c:dLbl>
              <c:idx val="7"/>
              <c:tx>
                <c:rich>
                  <a:bodyPr/>
                  <a:lstStyle/>
                  <a:p>
                    <a:fld id="{2317210D-57C6-4A1E-B724-C9FB815F519D}"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530-4191-945B-B78A0A97AC50}"/>
                </c:ext>
              </c:extLst>
            </c:dLbl>
            <c:dLbl>
              <c:idx val="8"/>
              <c:tx>
                <c:rich>
                  <a:bodyPr/>
                  <a:lstStyle/>
                  <a:p>
                    <a:fld id="{1F8C9498-D781-4EFE-B7E4-53F5EB3219A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530-4191-945B-B78A0A97AC50}"/>
                </c:ext>
              </c:extLst>
            </c:dLbl>
            <c:dLbl>
              <c:idx val="9"/>
              <c:tx>
                <c:rich>
                  <a:bodyPr/>
                  <a:lstStyle/>
                  <a:p>
                    <a:fld id="{EB3292ED-7C32-4F5B-A938-5AF8119E7D7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530-4191-945B-B78A0A97AC50}"/>
                </c:ext>
              </c:extLst>
            </c:dLbl>
            <c:dLbl>
              <c:idx val="10"/>
              <c:tx>
                <c:rich>
                  <a:bodyPr/>
                  <a:lstStyle/>
                  <a:p>
                    <a:fld id="{187217C1-48D6-4315-9F0F-6C82167BCF55}"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530-4191-945B-B78A0A97AC50}"/>
                </c:ext>
              </c:extLst>
            </c:dLbl>
            <c:dLbl>
              <c:idx val="11"/>
              <c:tx>
                <c:rich>
                  <a:bodyPr/>
                  <a:lstStyle/>
                  <a:p>
                    <a:fld id="{1C0E8781-A17E-442D-807C-2999214F71AC}"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530-4191-945B-B78A0A97AC50}"/>
                </c:ext>
              </c:extLst>
            </c:dLbl>
            <c:dLbl>
              <c:idx val="12"/>
              <c:tx>
                <c:rich>
                  <a:bodyPr/>
                  <a:lstStyle/>
                  <a:p>
                    <a:fld id="{6E28EF61-1897-4F12-98D9-FF27ABD32226}"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530-4191-945B-B78A0A97AC50}"/>
                </c:ext>
              </c:extLst>
            </c:dLbl>
            <c:dLbl>
              <c:idx val="13"/>
              <c:tx>
                <c:rich>
                  <a:bodyPr/>
                  <a:lstStyle/>
                  <a:p>
                    <a:fld id="{4438C564-E79B-4A3A-A7DB-5F7AC963BF87}"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530-4191-945B-B78A0A97AC50}"/>
                </c:ext>
              </c:extLst>
            </c:dLbl>
            <c:dLbl>
              <c:idx val="14"/>
              <c:tx>
                <c:rich>
                  <a:bodyPr/>
                  <a:lstStyle/>
                  <a:p>
                    <a:fld id="{199A933C-DC1A-443B-B416-94325E5E9DB7}"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530-4191-945B-B78A0A97AC50}"/>
                </c:ext>
              </c:extLst>
            </c:dLbl>
            <c:dLbl>
              <c:idx val="15"/>
              <c:tx>
                <c:rich>
                  <a:bodyPr/>
                  <a:lstStyle/>
                  <a:p>
                    <a:fld id="{4337D540-E3BC-41CA-ABF8-B61DB2B0FA9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530-4191-945B-B78A0A97AC50}"/>
                </c:ext>
              </c:extLst>
            </c:dLbl>
            <c:dLbl>
              <c:idx val="16"/>
              <c:tx>
                <c:rich>
                  <a:bodyPr/>
                  <a:lstStyle/>
                  <a:p>
                    <a:fld id="{43B724B4-8293-4594-AE02-559828E478A5}"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530-4191-945B-B78A0A97AC50}"/>
                </c:ext>
              </c:extLst>
            </c:dLbl>
            <c:dLbl>
              <c:idx val="17"/>
              <c:tx>
                <c:rich>
                  <a:bodyPr/>
                  <a:lstStyle/>
                  <a:p>
                    <a:fld id="{B589D469-DDD2-4129-8C0C-50BEFDB6D47D}"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530-4191-945B-B78A0A97AC50}"/>
                </c:ext>
              </c:extLst>
            </c:dLbl>
            <c:dLbl>
              <c:idx val="18"/>
              <c:tx>
                <c:rich>
                  <a:bodyPr/>
                  <a:lstStyle/>
                  <a:p>
                    <a:fld id="{DDFA3676-DAA5-40BB-BD37-700B3C46FFA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530-4191-945B-B78A0A97AC50}"/>
                </c:ext>
              </c:extLst>
            </c:dLbl>
            <c:dLbl>
              <c:idx val="19"/>
              <c:tx>
                <c:rich>
                  <a:bodyPr/>
                  <a:lstStyle/>
                  <a:p>
                    <a:fld id="{8C5C00A4-2BA9-4783-AEC1-0297D7DE05D4}"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530-4191-945B-B78A0A97AC50}"/>
                </c:ext>
              </c:extLst>
            </c:dLbl>
            <c:dLbl>
              <c:idx val="20"/>
              <c:tx>
                <c:rich>
                  <a:bodyPr/>
                  <a:lstStyle/>
                  <a:p>
                    <a:fld id="{F4B3B6C2-BBD1-417F-95C9-D52B2A29ED26}"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530-4191-945B-B78A0A97AC50}"/>
                </c:ext>
              </c:extLst>
            </c:dLbl>
            <c:dLbl>
              <c:idx val="21"/>
              <c:tx>
                <c:rich>
                  <a:bodyPr/>
                  <a:lstStyle/>
                  <a:p>
                    <a:fld id="{0328F443-F09C-4E57-96BB-087547C40179}"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530-4191-945B-B78A0A97AC50}"/>
                </c:ext>
              </c:extLst>
            </c:dLbl>
            <c:dLbl>
              <c:idx val="22"/>
              <c:tx>
                <c:rich>
                  <a:bodyPr/>
                  <a:lstStyle/>
                  <a:p>
                    <a:fld id="{BD3BC005-4810-46B5-B865-6A1DCDAC828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530-4191-945B-B78A0A97AC50}"/>
                </c:ext>
              </c:extLst>
            </c:dLbl>
            <c:dLbl>
              <c:idx val="23"/>
              <c:tx>
                <c:rich>
                  <a:bodyPr/>
                  <a:lstStyle/>
                  <a:p>
                    <a:fld id="{34815EBF-F60E-4A03-A04B-A196E51AD1D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530-4191-945B-B78A0A97AC50}"/>
                </c:ext>
              </c:extLst>
            </c:dLbl>
            <c:dLbl>
              <c:idx val="24"/>
              <c:tx>
                <c:rich>
                  <a:bodyPr/>
                  <a:lstStyle/>
                  <a:p>
                    <a:fld id="{8218EE70-7760-4265-BDCE-78579099A1B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530-4191-945B-B78A0A97AC50}"/>
                </c:ext>
              </c:extLst>
            </c:dLbl>
            <c:dLbl>
              <c:idx val="25"/>
              <c:tx>
                <c:rich>
                  <a:bodyPr/>
                  <a:lstStyle/>
                  <a:p>
                    <a:fld id="{B3AD5244-D506-49A2-A7F4-CAD9CDA5087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530-4191-945B-B78A0A97AC50}"/>
                </c:ext>
              </c:extLst>
            </c:dLbl>
            <c:dLbl>
              <c:idx val="26"/>
              <c:tx>
                <c:rich>
                  <a:bodyPr/>
                  <a:lstStyle/>
                  <a:p>
                    <a:fld id="{94A3E1FD-B055-4378-B66A-DB7A4164B3E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E530-4191-945B-B78A0A97AC50}"/>
                </c:ext>
              </c:extLst>
            </c:dLbl>
            <c:dLbl>
              <c:idx val="27"/>
              <c:tx>
                <c:rich>
                  <a:bodyPr/>
                  <a:lstStyle/>
                  <a:p>
                    <a:fld id="{4D903DC3-3543-4561-B299-75E60435BBB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530-4191-945B-B78A0A97AC5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0"/>
            <c:trendlineLbl>
              <c:numFmt formatCode="General"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rendlineLbl>
          </c:trendline>
          <c:xVal>
            <c:numRef>
              <c:f>Beneficiaries!$C$66:$C$93</c:f>
              <c:numCache>
                <c:formatCode>0.0%</c:formatCode>
                <c:ptCount val="28"/>
                <c:pt idx="0">
                  <c:v>1.0558262199653486E-3</c:v>
                </c:pt>
                <c:pt idx="1">
                  <c:v>1.6202005448280299E-3</c:v>
                </c:pt>
                <c:pt idx="2">
                  <c:v>1.0740293936046292E-2</c:v>
                </c:pt>
                <c:pt idx="3">
                  <c:v>1.2413049175587623E-2</c:v>
                </c:pt>
                <c:pt idx="4">
                  <c:v>2.720749265141088E-2</c:v>
                </c:pt>
                <c:pt idx="5">
                  <c:v>3.2426954512123985E-3</c:v>
                </c:pt>
                <c:pt idx="6">
                  <c:v>7.9756661846170241E-3</c:v>
                </c:pt>
                <c:pt idx="7">
                  <c:v>6.9803738912544442E-3</c:v>
                </c:pt>
                <c:pt idx="8">
                  <c:v>7.1304127951415655E-3</c:v>
                </c:pt>
                <c:pt idx="9">
                  <c:v>3.251522720942133E-3</c:v>
                </c:pt>
                <c:pt idx="10">
                  <c:v>5.9380430811511245E-3</c:v>
                </c:pt>
                <c:pt idx="11">
                  <c:v>1.3413153389454549E-2</c:v>
                </c:pt>
                <c:pt idx="12">
                  <c:v>1.7819264364921188E-2</c:v>
                </c:pt>
                <c:pt idx="13">
                  <c:v>3.3594508760315764E-2</c:v>
                </c:pt>
                <c:pt idx="14">
                  <c:v>8.7163423816483242E-3</c:v>
                </c:pt>
                <c:pt idx="15">
                  <c:v>8.0973131746036337E-3</c:v>
                </c:pt>
                <c:pt idx="16">
                  <c:v>6.2195705967223701E-3</c:v>
                </c:pt>
                <c:pt idx="17">
                  <c:v>1.1569518158478629E-2</c:v>
                </c:pt>
                <c:pt idx="18">
                  <c:v>1.0331162232158603E-2</c:v>
                </c:pt>
                <c:pt idx="19">
                  <c:v>1.0685878674298918E-2</c:v>
                </c:pt>
                <c:pt idx="20">
                  <c:v>7.851134915724152E-3</c:v>
                </c:pt>
                <c:pt idx="21">
                  <c:v>1.7137535700388954E-2</c:v>
                </c:pt>
                <c:pt idx="22">
                  <c:v>4.9189838870385338E-3</c:v>
                </c:pt>
                <c:pt idx="23">
                  <c:v>1.2634064266796382E-2</c:v>
                </c:pt>
                <c:pt idx="24">
                  <c:v>6.1557816554608652E-3</c:v>
                </c:pt>
                <c:pt idx="25">
                  <c:v>1.0043732888197794E-2</c:v>
                </c:pt>
                <c:pt idx="26">
                  <c:v>1.5152912306204594E-2</c:v>
                </c:pt>
                <c:pt idx="27">
                  <c:v>1.0023333082895212E-2</c:v>
                </c:pt>
              </c:numCache>
            </c:numRef>
          </c:xVal>
          <c:yVal>
            <c:numRef>
              <c:f>Beneficiaries!$D$66:$D$93</c:f>
              <c:numCache>
                <c:formatCode>0.0%</c:formatCode>
                <c:ptCount val="28"/>
                <c:pt idx="0">
                  <c:v>2.704094706679264E-2</c:v>
                </c:pt>
                <c:pt idx="1">
                  <c:v>3.4977715435698239E-3</c:v>
                </c:pt>
                <c:pt idx="2">
                  <c:v>1.3211378997160541E-2</c:v>
                </c:pt>
                <c:pt idx="3">
                  <c:v>1.5271098191582896E-2</c:v>
                </c:pt>
                <c:pt idx="4">
                  <c:v>5.9698981288123815E-2</c:v>
                </c:pt>
                <c:pt idx="5">
                  <c:v>1.6652020991367495E-3</c:v>
                </c:pt>
                <c:pt idx="6">
                  <c:v>4.2090001258349025E-3</c:v>
                </c:pt>
                <c:pt idx="7">
                  <c:v>8.7535788127940644E-3</c:v>
                </c:pt>
                <c:pt idx="8">
                  <c:v>5.9911799246559084E-3</c:v>
                </c:pt>
                <c:pt idx="9">
                  <c:v>9.6427330776518005E-3</c:v>
                </c:pt>
                <c:pt idx="10">
                  <c:v>7.5149097197492794E-3</c:v>
                </c:pt>
                <c:pt idx="11">
                  <c:v>1.2465961931494539E-2</c:v>
                </c:pt>
                <c:pt idx="12">
                  <c:v>1.8125966694019641E-2</c:v>
                </c:pt>
                <c:pt idx="13">
                  <c:v>2.9803036258151474E-2</c:v>
                </c:pt>
                <c:pt idx="14">
                  <c:v>1.4206264953429412E-2</c:v>
                </c:pt>
                <c:pt idx="15">
                  <c:v>1.5799379803788503E-2</c:v>
                </c:pt>
                <c:pt idx="16">
                  <c:v>1.7227660392368695E-2</c:v>
                </c:pt>
                <c:pt idx="17">
                  <c:v>9.8694768247137854E-3</c:v>
                </c:pt>
                <c:pt idx="18">
                  <c:v>9.0753302618045723E-3</c:v>
                </c:pt>
                <c:pt idx="19">
                  <c:v>1.1958310418178041E-2</c:v>
                </c:pt>
                <c:pt idx="20">
                  <c:v>1.0587941690376482E-2</c:v>
                </c:pt>
                <c:pt idx="21">
                  <c:v>1.9160045635033093E-2</c:v>
                </c:pt>
                <c:pt idx="22">
                  <c:v>3.5313797388823488E-2</c:v>
                </c:pt>
                <c:pt idx="23">
                  <c:v>5.0411495129871871E-2</c:v>
                </c:pt>
                <c:pt idx="24">
                  <c:v>2.4719304098211249E-2</c:v>
                </c:pt>
                <c:pt idx="25">
                  <c:v>3.3587785217346372E-2</c:v>
                </c:pt>
                <c:pt idx="26">
                  <c:v>5.3130259386452189E-2</c:v>
                </c:pt>
                <c:pt idx="27">
                  <c:v>1.5528932651464789E-2</c:v>
                </c:pt>
              </c:numCache>
            </c:numRef>
          </c:yVal>
          <c:smooth val="0"/>
          <c:extLst>
            <c:ext xmlns:c15="http://schemas.microsoft.com/office/drawing/2012/chart" uri="{02D57815-91ED-43cb-92C2-25804820EDAC}">
              <c15:datalabelsRange>
                <c15:f>Beneficiaries!$B$66:$B$93</c15:f>
                <c15:dlblRangeCache>
                  <c:ptCount val="28"/>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pt idx="27">
                    <c:v>EU-28</c:v>
                  </c:pt>
                </c15:dlblRangeCache>
              </c15:datalabelsRange>
            </c:ext>
            <c:ext xmlns:c16="http://schemas.microsoft.com/office/drawing/2014/chart" uri="{C3380CC4-5D6E-409C-BE32-E72D297353CC}">
              <c16:uniqueId val="{0000001E-E530-4191-945B-B78A0A97AC50}"/>
            </c:ext>
          </c:extLst>
        </c:ser>
        <c:dLbls>
          <c:dLblPos val="t"/>
          <c:showLegendKey val="0"/>
          <c:showVal val="1"/>
          <c:showCatName val="0"/>
          <c:showSerName val="0"/>
          <c:showPercent val="0"/>
          <c:showBubbleSize val="0"/>
        </c:dLbls>
        <c:axId val="793094351"/>
        <c:axId val="555802735"/>
      </c:scatterChart>
      <c:valAx>
        <c:axId val="793094351"/>
        <c:scaling>
          <c:orientation val="minMax"/>
          <c:max val="4.0000000000000008E-2"/>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nl-BE"/>
                  <a:t>% of population receiving institutional care</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55802735"/>
        <c:crosses val="autoZero"/>
        <c:crossBetween val="midCat"/>
      </c:valAx>
      <c:valAx>
        <c:axId val="55580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nl-BE"/>
                  <a:t>% of population receiving home care</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930943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90100081420462E-2"/>
          <c:y val="3.8938053097345132E-2"/>
          <c:w val="0.87335042657240103"/>
          <c:h val="0.78547418298376415"/>
        </c:manualLayout>
      </c:layout>
      <c:barChart>
        <c:barDir val="col"/>
        <c:grouping val="stacked"/>
        <c:varyColors val="0"/>
        <c:ser>
          <c:idx val="0"/>
          <c:order val="0"/>
          <c:tx>
            <c:strRef>
              <c:f>'Graph 2'!$O$4</c:f>
              <c:strCache>
                <c:ptCount val="1"/>
                <c:pt idx="0">
                  <c:v>Disability</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2'!$BT$2:$BU$3</c:f>
              <c:multiLvlStrCache>
                <c:ptCount val="2"/>
                <c:lvl>
                  <c:pt idx="0">
                    <c:v>Benefits in kind </c:v>
                  </c:pt>
                  <c:pt idx="1">
                    <c:v>Cash benefits </c:v>
                  </c:pt>
                </c:lvl>
                <c:lvl>
                  <c:pt idx="0">
                    <c:v>EU-28</c:v>
                  </c:pt>
                </c:lvl>
              </c:multiLvlStrCache>
            </c:multiLvlStrRef>
          </c:cat>
          <c:val>
            <c:numRef>
              <c:f>'Graph 2'!$BT$4:$BU$4</c:f>
              <c:numCache>
                <c:formatCode>#,##0.0_ ;\-#,##0.0\ </c:formatCode>
                <c:ptCount val="2"/>
                <c:pt idx="0">
                  <c:v>0.5</c:v>
                </c:pt>
                <c:pt idx="1">
                  <c:v>1.3</c:v>
                </c:pt>
              </c:numCache>
            </c:numRef>
          </c:val>
          <c:extLst>
            <c:ext xmlns:c16="http://schemas.microsoft.com/office/drawing/2014/chart" uri="{C3380CC4-5D6E-409C-BE32-E72D297353CC}">
              <c16:uniqueId val="{00000000-381A-40DE-85B2-68B5C4E376F2}"/>
            </c:ext>
          </c:extLst>
        </c:ser>
        <c:ser>
          <c:idx val="1"/>
          <c:order val="1"/>
          <c:tx>
            <c:strRef>
              <c:f>'Graph 2'!$O$5</c:f>
              <c:strCache>
                <c:ptCount val="1"/>
                <c:pt idx="0">
                  <c:v>Old age</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2'!$BT$2:$BU$3</c:f>
              <c:multiLvlStrCache>
                <c:ptCount val="2"/>
                <c:lvl>
                  <c:pt idx="0">
                    <c:v>Benefits in kind </c:v>
                  </c:pt>
                  <c:pt idx="1">
                    <c:v>Cash benefits </c:v>
                  </c:pt>
                </c:lvl>
                <c:lvl>
                  <c:pt idx="0">
                    <c:v>EU-28</c:v>
                  </c:pt>
                </c:lvl>
              </c:multiLvlStrCache>
            </c:multiLvlStrRef>
          </c:cat>
          <c:val>
            <c:numRef>
              <c:f>'Graph 2'!$BT$5:$BU$5</c:f>
              <c:numCache>
                <c:formatCode>#,##0.0_ ;\-#,##0.0\ </c:formatCode>
                <c:ptCount val="2"/>
                <c:pt idx="0">
                  <c:v>0.4</c:v>
                </c:pt>
                <c:pt idx="1">
                  <c:v>10.4</c:v>
                </c:pt>
              </c:numCache>
            </c:numRef>
          </c:val>
          <c:extLst>
            <c:ext xmlns:c16="http://schemas.microsoft.com/office/drawing/2014/chart" uri="{C3380CC4-5D6E-409C-BE32-E72D297353CC}">
              <c16:uniqueId val="{00000001-381A-40DE-85B2-68B5C4E376F2}"/>
            </c:ext>
          </c:extLst>
        </c:ser>
        <c:ser>
          <c:idx val="2"/>
          <c:order val="2"/>
          <c:tx>
            <c:strRef>
              <c:f>'Graph 2'!$O$6</c:f>
              <c:strCache>
                <c:ptCount val="1"/>
                <c:pt idx="0">
                  <c:v>Sickness/Health care</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2'!$BT$2:$BU$3</c:f>
              <c:multiLvlStrCache>
                <c:ptCount val="2"/>
                <c:lvl>
                  <c:pt idx="0">
                    <c:v>Benefits in kind </c:v>
                  </c:pt>
                  <c:pt idx="1">
                    <c:v>Cash benefits </c:v>
                  </c:pt>
                </c:lvl>
                <c:lvl>
                  <c:pt idx="0">
                    <c:v>EU-28</c:v>
                  </c:pt>
                </c:lvl>
              </c:multiLvlStrCache>
            </c:multiLvlStrRef>
          </c:cat>
          <c:val>
            <c:numRef>
              <c:f>'Graph 2'!$BT$6:$BU$6</c:f>
              <c:numCache>
                <c:formatCode>#,##0.0_ ;\-#,##0.0\ </c:formatCode>
                <c:ptCount val="2"/>
                <c:pt idx="0">
                  <c:v>6.8999999999999995</c:v>
                </c:pt>
                <c:pt idx="1">
                  <c:v>1</c:v>
                </c:pt>
              </c:numCache>
            </c:numRef>
          </c:val>
          <c:extLst>
            <c:ext xmlns:c16="http://schemas.microsoft.com/office/drawing/2014/chart" uri="{C3380CC4-5D6E-409C-BE32-E72D297353CC}">
              <c16:uniqueId val="{00000002-381A-40DE-85B2-68B5C4E376F2}"/>
            </c:ext>
          </c:extLst>
        </c:ser>
        <c:ser>
          <c:idx val="3"/>
          <c:order val="3"/>
          <c:tx>
            <c:strRef>
              <c:f>'Graph 2'!$O$7</c:f>
              <c:strCache>
                <c:ptCount val="1"/>
                <c:pt idx="0">
                  <c:v>Survivors</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 2'!$BT$2:$BU$3</c:f>
              <c:multiLvlStrCache>
                <c:ptCount val="2"/>
                <c:lvl>
                  <c:pt idx="0">
                    <c:v>Benefits in kind </c:v>
                  </c:pt>
                  <c:pt idx="1">
                    <c:v>Cash benefits </c:v>
                  </c:pt>
                </c:lvl>
                <c:lvl>
                  <c:pt idx="0">
                    <c:v>EU-28</c:v>
                  </c:pt>
                </c:lvl>
              </c:multiLvlStrCache>
            </c:multiLvlStrRef>
          </c:cat>
          <c:val>
            <c:numRef>
              <c:f>'Graph 2'!$BT$7:$BU$7</c:f>
              <c:numCache>
                <c:formatCode>#,##0.0_ ;\-#,##0.0\ </c:formatCode>
                <c:ptCount val="2"/>
                <c:pt idx="0">
                  <c:v>0</c:v>
                </c:pt>
                <c:pt idx="1">
                  <c:v>1.4000000000000001</c:v>
                </c:pt>
              </c:numCache>
            </c:numRef>
          </c:val>
          <c:extLst>
            <c:ext xmlns:c16="http://schemas.microsoft.com/office/drawing/2014/chart" uri="{C3380CC4-5D6E-409C-BE32-E72D297353CC}">
              <c16:uniqueId val="{00000003-381A-40DE-85B2-68B5C4E376F2}"/>
            </c:ext>
          </c:extLst>
        </c:ser>
        <c:dLbls>
          <c:showLegendKey val="0"/>
          <c:showVal val="0"/>
          <c:showCatName val="0"/>
          <c:showSerName val="0"/>
          <c:showPercent val="0"/>
          <c:showBubbleSize val="0"/>
        </c:dLbls>
        <c:gapWidth val="150"/>
        <c:overlap val="100"/>
        <c:axId val="1955733615"/>
        <c:axId val="1960877183"/>
      </c:barChart>
      <c:catAx>
        <c:axId val="195573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960877183"/>
        <c:crosses val="autoZero"/>
        <c:auto val="1"/>
        <c:lblAlgn val="ctr"/>
        <c:lblOffset val="100"/>
        <c:noMultiLvlLbl val="0"/>
      </c:catAx>
      <c:valAx>
        <c:axId val="1960877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nl-BE"/>
                  <a:t>% of GDP</a:t>
                </a:r>
              </a:p>
            </c:rich>
          </c:tx>
          <c:layout>
            <c:manualLayout>
              <c:xMode val="edge"/>
              <c:yMode val="edge"/>
              <c:x val="1.0276172125883108E-2"/>
              <c:y val="0.3483475715977980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95573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8971415026556"/>
          <c:y val="4.2602633617350893E-2"/>
          <c:w val="0.84054951444804116"/>
          <c:h val="0.74435797190726838"/>
        </c:manualLayout>
      </c:layout>
      <c:scatterChart>
        <c:scatterStyle val="lineMarker"/>
        <c:varyColors val="0"/>
        <c:ser>
          <c:idx val="0"/>
          <c:order val="0"/>
          <c:tx>
            <c:v>Total 4 categories</c:v>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3F2459E3-9EE6-4694-A354-01A8F6AE2493}" type="CELLRANGE">
                      <a:rPr lang="en-US"/>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14C-471A-B971-3FBDDC90D311}"/>
                </c:ext>
              </c:extLst>
            </c:dLbl>
            <c:dLbl>
              <c:idx val="1"/>
              <c:tx>
                <c:rich>
                  <a:bodyPr/>
                  <a:lstStyle/>
                  <a:p>
                    <a:fld id="{15F61DD2-0A1B-47BF-9DC0-8709AA6AF6E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14C-471A-B971-3FBDDC90D311}"/>
                </c:ext>
              </c:extLst>
            </c:dLbl>
            <c:dLbl>
              <c:idx val="2"/>
              <c:tx>
                <c:rich>
                  <a:bodyPr/>
                  <a:lstStyle/>
                  <a:p>
                    <a:fld id="{48D46DAB-2F28-4DEF-A961-98C9E027EFF2}"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14C-471A-B971-3FBDDC90D311}"/>
                </c:ext>
              </c:extLst>
            </c:dLbl>
            <c:dLbl>
              <c:idx val="3"/>
              <c:tx>
                <c:rich>
                  <a:bodyPr/>
                  <a:lstStyle/>
                  <a:p>
                    <a:fld id="{A0809CE9-67FB-45BB-AEFC-A5ED294F413D}"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14C-471A-B971-3FBDDC90D311}"/>
                </c:ext>
              </c:extLst>
            </c:dLbl>
            <c:dLbl>
              <c:idx val="4"/>
              <c:tx>
                <c:rich>
                  <a:bodyPr/>
                  <a:lstStyle/>
                  <a:p>
                    <a:fld id="{B2E06CC8-5B74-46FF-A92A-FD4B4F04D0C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14C-471A-B971-3FBDDC90D311}"/>
                </c:ext>
              </c:extLst>
            </c:dLbl>
            <c:dLbl>
              <c:idx val="5"/>
              <c:tx>
                <c:rich>
                  <a:bodyPr/>
                  <a:lstStyle/>
                  <a:p>
                    <a:fld id="{F96350E8-43AC-4179-B233-B431FE3C80A0}"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14C-471A-B971-3FBDDC90D311}"/>
                </c:ext>
              </c:extLst>
            </c:dLbl>
            <c:dLbl>
              <c:idx val="6"/>
              <c:tx>
                <c:rich>
                  <a:bodyPr/>
                  <a:lstStyle/>
                  <a:p>
                    <a:fld id="{1DBDC51C-9C37-4945-A16A-4551EA91E124}"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14C-471A-B971-3FBDDC90D311}"/>
                </c:ext>
              </c:extLst>
            </c:dLbl>
            <c:dLbl>
              <c:idx val="7"/>
              <c:tx>
                <c:rich>
                  <a:bodyPr/>
                  <a:lstStyle/>
                  <a:p>
                    <a:fld id="{93863207-B417-4934-8014-7257C60AFC7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14C-471A-B971-3FBDDC90D311}"/>
                </c:ext>
              </c:extLst>
            </c:dLbl>
            <c:dLbl>
              <c:idx val="8"/>
              <c:tx>
                <c:rich>
                  <a:bodyPr/>
                  <a:lstStyle/>
                  <a:p>
                    <a:fld id="{59A2C07A-2D91-45C5-A09E-48058A6E399F}"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14C-471A-B971-3FBDDC90D311}"/>
                </c:ext>
              </c:extLst>
            </c:dLbl>
            <c:dLbl>
              <c:idx val="9"/>
              <c:tx>
                <c:rich>
                  <a:bodyPr/>
                  <a:lstStyle/>
                  <a:p>
                    <a:fld id="{D1114D00-E8D5-48D6-890F-0506C3178250}"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14C-471A-B971-3FBDDC90D311}"/>
                </c:ext>
              </c:extLst>
            </c:dLbl>
            <c:dLbl>
              <c:idx val="10"/>
              <c:tx>
                <c:rich>
                  <a:bodyPr/>
                  <a:lstStyle/>
                  <a:p>
                    <a:fld id="{47E38347-8A16-4B37-B51F-49D66BE144D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14C-471A-B971-3FBDDC90D311}"/>
                </c:ext>
              </c:extLst>
            </c:dLbl>
            <c:dLbl>
              <c:idx val="11"/>
              <c:tx>
                <c:rich>
                  <a:bodyPr/>
                  <a:lstStyle/>
                  <a:p>
                    <a:fld id="{F8FFA4EB-9CE2-4D51-A942-80710DC6D191}"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14C-471A-B971-3FBDDC90D311}"/>
                </c:ext>
              </c:extLst>
            </c:dLbl>
            <c:dLbl>
              <c:idx val="12"/>
              <c:tx>
                <c:rich>
                  <a:bodyPr/>
                  <a:lstStyle/>
                  <a:p>
                    <a:fld id="{54544EE8-98FC-403A-8DD3-89EB23CA2D9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14C-471A-B971-3FBDDC90D311}"/>
                </c:ext>
              </c:extLst>
            </c:dLbl>
            <c:dLbl>
              <c:idx val="13"/>
              <c:tx>
                <c:rich>
                  <a:bodyPr/>
                  <a:lstStyle/>
                  <a:p>
                    <a:fld id="{D904ADC7-A833-4ECF-B8DA-8AFA7B1AFB8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14C-471A-B971-3FBDDC90D311}"/>
                </c:ext>
              </c:extLst>
            </c:dLbl>
            <c:dLbl>
              <c:idx val="14"/>
              <c:tx>
                <c:rich>
                  <a:bodyPr/>
                  <a:lstStyle/>
                  <a:p>
                    <a:fld id="{860E6440-428F-4F9E-9C71-981FF01B3DAB}"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14C-471A-B971-3FBDDC90D311}"/>
                </c:ext>
              </c:extLst>
            </c:dLbl>
            <c:dLbl>
              <c:idx val="15"/>
              <c:tx>
                <c:rich>
                  <a:bodyPr/>
                  <a:lstStyle/>
                  <a:p>
                    <a:fld id="{834E2B8B-A0AE-4E12-A062-7B5B9047E31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14C-471A-B971-3FBDDC90D311}"/>
                </c:ext>
              </c:extLst>
            </c:dLbl>
            <c:dLbl>
              <c:idx val="16"/>
              <c:tx>
                <c:rich>
                  <a:bodyPr/>
                  <a:lstStyle/>
                  <a:p>
                    <a:fld id="{9853E870-F033-4F72-82B4-6E483A96B996}"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14C-471A-B971-3FBDDC90D311}"/>
                </c:ext>
              </c:extLst>
            </c:dLbl>
            <c:dLbl>
              <c:idx val="17"/>
              <c:tx>
                <c:rich>
                  <a:bodyPr/>
                  <a:lstStyle/>
                  <a:p>
                    <a:fld id="{B261BC33-3FB5-4A26-9119-9052891828D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14C-471A-B971-3FBDDC90D311}"/>
                </c:ext>
              </c:extLst>
            </c:dLbl>
            <c:dLbl>
              <c:idx val="18"/>
              <c:tx>
                <c:rich>
                  <a:bodyPr/>
                  <a:lstStyle/>
                  <a:p>
                    <a:fld id="{A2683D5B-615D-43BF-9745-725A8C75C014}"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14C-471A-B971-3FBDDC90D311}"/>
                </c:ext>
              </c:extLst>
            </c:dLbl>
            <c:dLbl>
              <c:idx val="19"/>
              <c:tx>
                <c:rich>
                  <a:bodyPr/>
                  <a:lstStyle/>
                  <a:p>
                    <a:fld id="{EF4BE928-BFC0-4E99-8A00-35F2ADF7309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14C-471A-B971-3FBDDC90D311}"/>
                </c:ext>
              </c:extLst>
            </c:dLbl>
            <c:dLbl>
              <c:idx val="20"/>
              <c:tx>
                <c:rich>
                  <a:bodyPr/>
                  <a:lstStyle/>
                  <a:p>
                    <a:fld id="{F8C97212-971A-4E95-B657-D2B61341D95C}"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14C-471A-B971-3FBDDC90D311}"/>
                </c:ext>
              </c:extLst>
            </c:dLbl>
            <c:dLbl>
              <c:idx val="21"/>
              <c:tx>
                <c:rich>
                  <a:bodyPr/>
                  <a:lstStyle/>
                  <a:p>
                    <a:fld id="{4F305BF0-16F6-4703-878C-73482B4AFD18}"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14C-471A-B971-3FBDDC90D311}"/>
                </c:ext>
              </c:extLst>
            </c:dLbl>
            <c:dLbl>
              <c:idx val="22"/>
              <c:tx>
                <c:rich>
                  <a:bodyPr/>
                  <a:lstStyle/>
                  <a:p>
                    <a:fld id="{88FB8784-C992-442C-A31C-F5274E5D2690}"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14C-471A-B971-3FBDDC90D311}"/>
                </c:ext>
              </c:extLst>
            </c:dLbl>
            <c:dLbl>
              <c:idx val="23"/>
              <c:tx>
                <c:rich>
                  <a:bodyPr/>
                  <a:lstStyle/>
                  <a:p>
                    <a:fld id="{D506F52A-E0C2-4D8F-89FB-58BC6D207223}"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14C-471A-B971-3FBDDC90D311}"/>
                </c:ext>
              </c:extLst>
            </c:dLbl>
            <c:dLbl>
              <c:idx val="24"/>
              <c:tx>
                <c:rich>
                  <a:bodyPr/>
                  <a:lstStyle/>
                  <a:p>
                    <a:fld id="{DEF6EBB0-E50A-4496-949F-E0287BCAEEE5}"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314C-471A-B971-3FBDDC90D311}"/>
                </c:ext>
              </c:extLst>
            </c:dLbl>
            <c:dLbl>
              <c:idx val="25"/>
              <c:tx>
                <c:rich>
                  <a:bodyPr/>
                  <a:lstStyle/>
                  <a:p>
                    <a:fld id="{DEB26288-DEEA-4BE7-883B-2D9DA55CBCF2}"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314C-471A-B971-3FBDDC90D311}"/>
                </c:ext>
              </c:extLst>
            </c:dLbl>
            <c:dLbl>
              <c:idx val="26"/>
              <c:tx>
                <c:rich>
                  <a:bodyPr/>
                  <a:lstStyle/>
                  <a:p>
                    <a:fld id="{67422DE3-F015-48FE-82C5-D08C9E11155A}"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314C-471A-B971-3FBDDC90D311}"/>
                </c:ext>
              </c:extLst>
            </c:dLbl>
            <c:dLbl>
              <c:idx val="27"/>
              <c:tx>
                <c:rich>
                  <a:bodyPr/>
                  <a:lstStyle/>
                  <a:p>
                    <a:fld id="{58E5956C-2DD6-48B6-BE44-CA01F752BA6E}"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14C-471A-B971-3FBDDC90D311}"/>
                </c:ext>
              </c:extLst>
            </c:dLbl>
            <c:dLbl>
              <c:idx val="28"/>
              <c:tx>
                <c:rich>
                  <a:bodyPr/>
                  <a:lstStyle/>
                  <a:p>
                    <a:fld id="{388F5A4D-B772-4AE4-A60F-2B92015EE5EC}" type="CELLRANGE">
                      <a:rPr lang="en-GB"/>
                      <a:pPr/>
                      <a:t>[CELLRANGE]</a:t>
                    </a:fld>
                    <a:endParaRPr lang="en-GB"/>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14C-471A-B971-3FBDDC90D311}"/>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Scatter!$I$126:$I$154</c:f>
              <c:numCache>
                <c:formatCode>_-* #,##0.0_-;\-* #,##0.0_-;_-* "-"??_-;_-@_-</c:formatCode>
                <c:ptCount val="29"/>
                <c:pt idx="0">
                  <c:v>7.6000000000000005</c:v>
                </c:pt>
                <c:pt idx="1">
                  <c:v>8</c:v>
                </c:pt>
                <c:pt idx="2">
                  <c:v>4.5</c:v>
                </c:pt>
                <c:pt idx="3">
                  <c:v>6.6</c:v>
                </c:pt>
                <c:pt idx="4">
                  <c:v>3.2</c:v>
                </c:pt>
                <c:pt idx="5">
                  <c:v>5.9</c:v>
                </c:pt>
                <c:pt idx="6">
                  <c:v>9.6</c:v>
                </c:pt>
                <c:pt idx="7">
                  <c:v>4.6999999999999993</c:v>
                </c:pt>
                <c:pt idx="8">
                  <c:v>8.5</c:v>
                </c:pt>
                <c:pt idx="9">
                  <c:v>9.5</c:v>
                </c:pt>
                <c:pt idx="10">
                  <c:v>9.1</c:v>
                </c:pt>
                <c:pt idx="11">
                  <c:v>4.6999999999999993</c:v>
                </c:pt>
                <c:pt idx="12">
                  <c:v>5</c:v>
                </c:pt>
                <c:pt idx="13">
                  <c:v>4.6999999999999993</c:v>
                </c:pt>
                <c:pt idx="14">
                  <c:v>6.1999999999999993</c:v>
                </c:pt>
                <c:pt idx="15">
                  <c:v>3.9999999999999996</c:v>
                </c:pt>
                <c:pt idx="16">
                  <c:v>4.3999999999999995</c:v>
                </c:pt>
                <c:pt idx="17">
                  <c:v>5.3000000000000007</c:v>
                </c:pt>
                <c:pt idx="18">
                  <c:v>5.2</c:v>
                </c:pt>
                <c:pt idx="19">
                  <c:v>9.1000000000000014</c:v>
                </c:pt>
                <c:pt idx="20">
                  <c:v>3.4</c:v>
                </c:pt>
                <c:pt idx="21">
                  <c:v>6.1</c:v>
                </c:pt>
                <c:pt idx="22">
                  <c:v>4.2999999999999989</c:v>
                </c:pt>
                <c:pt idx="23">
                  <c:v>6</c:v>
                </c:pt>
                <c:pt idx="24">
                  <c:v>6.6</c:v>
                </c:pt>
                <c:pt idx="25">
                  <c:v>6</c:v>
                </c:pt>
                <c:pt idx="26">
                  <c:v>10.4</c:v>
                </c:pt>
                <c:pt idx="27">
                  <c:v>8.3000000000000007</c:v>
                </c:pt>
                <c:pt idx="28">
                  <c:v>7.8</c:v>
                </c:pt>
              </c:numCache>
            </c:numRef>
          </c:xVal>
          <c:yVal>
            <c:numRef>
              <c:f>Scatter!$J$126:$J$154</c:f>
              <c:numCache>
                <c:formatCode>_-* #,##0.0_-;\-* #,##0.0_-;_-* "-"??_-;_-@_-</c:formatCode>
                <c:ptCount val="29"/>
                <c:pt idx="0">
                  <c:v>16</c:v>
                </c:pt>
                <c:pt idx="1">
                  <c:v>14.5</c:v>
                </c:pt>
                <c:pt idx="2">
                  <c:v>9.4</c:v>
                </c:pt>
                <c:pt idx="3">
                  <c:v>11.8</c:v>
                </c:pt>
                <c:pt idx="4">
                  <c:v>10.9</c:v>
                </c:pt>
                <c:pt idx="5">
                  <c:v>9.3999999999999986</c:v>
                </c:pt>
                <c:pt idx="6">
                  <c:v>13.600000000000001</c:v>
                </c:pt>
                <c:pt idx="7">
                  <c:v>8.4</c:v>
                </c:pt>
                <c:pt idx="8">
                  <c:v>14.599999999999998</c:v>
                </c:pt>
                <c:pt idx="9">
                  <c:v>15.899999999999999</c:v>
                </c:pt>
                <c:pt idx="10">
                  <c:v>14.200000000000001</c:v>
                </c:pt>
                <c:pt idx="11">
                  <c:v>17.099999999999998</c:v>
                </c:pt>
                <c:pt idx="12">
                  <c:v>9.4</c:v>
                </c:pt>
                <c:pt idx="13">
                  <c:v>5.9</c:v>
                </c:pt>
                <c:pt idx="14">
                  <c:v>18</c:v>
                </c:pt>
                <c:pt idx="15">
                  <c:v>8.5</c:v>
                </c:pt>
                <c:pt idx="16">
                  <c:v>8.5</c:v>
                </c:pt>
                <c:pt idx="17">
                  <c:v>10.799999999999999</c:v>
                </c:pt>
                <c:pt idx="18">
                  <c:v>8.4</c:v>
                </c:pt>
                <c:pt idx="19">
                  <c:v>14</c:v>
                </c:pt>
                <c:pt idx="20">
                  <c:v>12.899999999999999</c:v>
                </c:pt>
                <c:pt idx="21">
                  <c:v>14.899999999999999</c:v>
                </c:pt>
                <c:pt idx="22">
                  <c:v>8.9</c:v>
                </c:pt>
                <c:pt idx="23">
                  <c:v>9.2999999999999989</c:v>
                </c:pt>
                <c:pt idx="24">
                  <c:v>11.899999999999999</c:v>
                </c:pt>
                <c:pt idx="25">
                  <c:v>13.799999999999999</c:v>
                </c:pt>
                <c:pt idx="26">
                  <c:v>12.4</c:v>
                </c:pt>
                <c:pt idx="27">
                  <c:v>13.000000000000002</c:v>
                </c:pt>
                <c:pt idx="28">
                  <c:v>14.100000000000001</c:v>
                </c:pt>
              </c:numCache>
            </c:numRef>
          </c:yVal>
          <c:smooth val="0"/>
          <c:extLst>
            <c:ext xmlns:c15="http://schemas.microsoft.com/office/drawing/2012/chart" uri="{02D57815-91ED-43cb-92C2-25804820EDAC}">
              <c15:datalabelsRange>
                <c15:f>Scatter!$H$126:$H$154</c15:f>
                <c15:dlblRangeCache>
                  <c:ptCount val="29"/>
                  <c:pt idx="0">
                    <c:v>AT</c:v>
                  </c:pt>
                  <c:pt idx="1">
                    <c:v>BE</c:v>
                  </c:pt>
                  <c:pt idx="2">
                    <c:v>BG</c:v>
                  </c:pt>
                  <c:pt idx="3">
                    <c:v>HR</c:v>
                  </c:pt>
                  <c:pt idx="4">
                    <c:v>CY</c:v>
                  </c:pt>
                  <c:pt idx="5">
                    <c:v>CZ</c:v>
                  </c:pt>
                  <c:pt idx="6">
                    <c:v>DK</c:v>
                  </c:pt>
                  <c:pt idx="7">
                    <c:v>EE</c:v>
                  </c:pt>
                  <c:pt idx="8">
                    <c:v>FI</c:v>
                  </c:pt>
                  <c:pt idx="9">
                    <c:v>FR</c:v>
                  </c:pt>
                  <c:pt idx="10">
                    <c:v>DE</c:v>
                  </c:pt>
                  <c:pt idx="11">
                    <c:v>EL</c:v>
                  </c:pt>
                  <c:pt idx="12">
                    <c:v>HU</c:v>
                  </c:pt>
                  <c:pt idx="13">
                    <c:v>IE</c:v>
                  </c:pt>
                  <c:pt idx="14">
                    <c:v>IT</c:v>
                  </c:pt>
                  <c:pt idx="15">
                    <c:v>LV</c:v>
                  </c:pt>
                  <c:pt idx="16">
                    <c:v>LT</c:v>
                  </c:pt>
                  <c:pt idx="17">
                    <c:v>LU</c:v>
                  </c:pt>
                  <c:pt idx="18">
                    <c:v>MT</c:v>
                  </c:pt>
                  <c:pt idx="19">
                    <c:v>NL</c:v>
                  </c:pt>
                  <c:pt idx="20">
                    <c:v>PL</c:v>
                  </c:pt>
                  <c:pt idx="21">
                    <c:v>PT</c:v>
                  </c:pt>
                  <c:pt idx="22">
                    <c:v>RO</c:v>
                  </c:pt>
                  <c:pt idx="23">
                    <c:v>SK</c:v>
                  </c:pt>
                  <c:pt idx="24">
                    <c:v>SI</c:v>
                  </c:pt>
                  <c:pt idx="25">
                    <c:v>ES</c:v>
                  </c:pt>
                  <c:pt idx="26">
                    <c:v>SE</c:v>
                  </c:pt>
                  <c:pt idx="27">
                    <c:v>UK</c:v>
                  </c:pt>
                  <c:pt idx="28">
                    <c:v>EU-28</c:v>
                  </c:pt>
                </c15:dlblRangeCache>
              </c15:datalabelsRange>
            </c:ext>
            <c:ext xmlns:c16="http://schemas.microsoft.com/office/drawing/2014/chart" uri="{C3380CC4-5D6E-409C-BE32-E72D297353CC}">
              <c16:uniqueId val="{0000001E-314C-471A-B971-3FBDDC90D311}"/>
            </c:ext>
          </c:extLst>
        </c:ser>
        <c:dLbls>
          <c:dLblPos val="t"/>
          <c:showLegendKey val="0"/>
          <c:showVal val="1"/>
          <c:showCatName val="0"/>
          <c:showSerName val="0"/>
          <c:showPercent val="0"/>
          <c:showBubbleSize val="0"/>
        </c:dLbls>
        <c:axId val="368489344"/>
        <c:axId val="448724400"/>
      </c:scatterChart>
      <c:valAx>
        <c:axId val="368489344"/>
        <c:scaling>
          <c:orientation val="minMax"/>
          <c:max val="20"/>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a:t>Benefits in kind (% of GDP)</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_-* #,##0.0_-;\-* #,##0.0_-;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48724400"/>
        <c:crosses val="autoZero"/>
        <c:crossBetween val="midCat"/>
      </c:valAx>
      <c:valAx>
        <c:axId val="44872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a:t>Cash benefits (% of GDP)</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684893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04978000938289E-2"/>
          <c:y val="3.3950617283950615E-2"/>
          <c:w val="0.89203012666894899"/>
          <c:h val="0.51009380771847967"/>
        </c:manualLayout>
      </c:layout>
      <c:barChart>
        <c:barDir val="col"/>
        <c:grouping val="stacked"/>
        <c:varyColors val="0"/>
        <c:ser>
          <c:idx val="0"/>
          <c:order val="0"/>
          <c:tx>
            <c:strRef>
              <c:f>'Graph HCHF'!$B$73</c:f>
              <c:strCache>
                <c:ptCount val="1"/>
                <c:pt idx="0">
                  <c:v>HC 3 Long-term care (health) - HF 1 Government schemes and compulsory contributory health care financing schemes</c:v>
                </c:pt>
              </c:strCache>
            </c:strRef>
          </c:tx>
          <c:spPr>
            <a:solidFill>
              <a:schemeClr val="accent1">
                <a:lumMod val="75000"/>
              </a:schemeClr>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HCHF'!$B$74:$B$103</c:f>
              <c:numCache>
                <c:formatCode>_(* #,##0.00_);_(* \(#,##0.00\);_(* "-"??_);_(@_)</c:formatCode>
                <c:ptCount val="30"/>
                <c:pt idx="0">
                  <c:v>1.25</c:v>
                </c:pt>
                <c:pt idx="1">
                  <c:v>2.12</c:v>
                </c:pt>
                <c:pt idx="2" formatCode="0.00">
                  <c:v>2.5168346354484039</c:v>
                </c:pt>
                <c:pt idx="3">
                  <c:v>0</c:v>
                </c:pt>
                <c:pt idx="4">
                  <c:v>1.06</c:v>
                </c:pt>
                <c:pt idx="5">
                  <c:v>2.3199999999999998</c:v>
                </c:pt>
                <c:pt idx="6">
                  <c:v>1.54</c:v>
                </c:pt>
                <c:pt idx="7">
                  <c:v>0.33</c:v>
                </c:pt>
                <c:pt idx="8">
                  <c:v>1.26</c:v>
                </c:pt>
                <c:pt idx="9">
                  <c:v>0.16</c:v>
                </c:pt>
                <c:pt idx="10">
                  <c:v>0.71</c:v>
                </c:pt>
                <c:pt idx="11">
                  <c:v>1.32</c:v>
                </c:pt>
                <c:pt idx="12">
                  <c:v>0.2</c:v>
                </c:pt>
                <c:pt idx="13">
                  <c:v>0.69</c:v>
                </c:pt>
                <c:pt idx="14">
                  <c:v>0.15</c:v>
                </c:pt>
                <c:pt idx="15">
                  <c:v>0.26</c:v>
                </c:pt>
                <c:pt idx="16">
                  <c:v>0.5</c:v>
                </c:pt>
                <c:pt idx="17">
                  <c:v>0.86</c:v>
                </c:pt>
                <c:pt idx="18">
                  <c:v>0.23</c:v>
                </c:pt>
                <c:pt idx="19">
                  <c:v>1.0900000000000001</c:v>
                </c:pt>
                <c:pt idx="20">
                  <c:v>2.4900000000000002</c:v>
                </c:pt>
                <c:pt idx="21">
                  <c:v>1.1299999999999999</c:v>
                </c:pt>
                <c:pt idx="22">
                  <c:v>0.37</c:v>
                </c:pt>
                <c:pt idx="23">
                  <c:v>0.25</c:v>
                </c:pt>
                <c:pt idx="24">
                  <c:v>0.28999999999999998</c:v>
                </c:pt>
                <c:pt idx="25">
                  <c:v>0.75</c:v>
                </c:pt>
                <c:pt idx="26">
                  <c:v>0.03</c:v>
                </c:pt>
                <c:pt idx="27">
                  <c:v>1.3</c:v>
                </c:pt>
                <c:pt idx="28">
                  <c:v>2.69</c:v>
                </c:pt>
                <c:pt idx="29">
                  <c:v>1.17</c:v>
                </c:pt>
              </c:numCache>
            </c:numRef>
          </c:val>
          <c:extLst>
            <c:ext xmlns:c16="http://schemas.microsoft.com/office/drawing/2014/chart" uri="{C3380CC4-5D6E-409C-BE32-E72D297353CC}">
              <c16:uniqueId val="{00000000-28E0-47D2-B9DB-DC5FE9F64525}"/>
            </c:ext>
          </c:extLst>
        </c:ser>
        <c:ser>
          <c:idx val="1"/>
          <c:order val="1"/>
          <c:tx>
            <c:strRef>
              <c:f>'Graph HCHF'!$C$73</c:f>
              <c:strCache>
                <c:ptCount val="1"/>
                <c:pt idx="0">
                  <c:v>HC 3 Long-term care (health) - HF 2 Voluntary health care payment schemes</c:v>
                </c:pt>
              </c:strCache>
            </c:strRef>
          </c:tx>
          <c:spPr>
            <a:solidFill>
              <a:schemeClr val="accent2"/>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HCHF'!$C$74:$C$103</c:f>
              <c:numCache>
                <c:formatCode>_(* #,##0.00_);_(* \(#,##0.00\);_(* "-"??_);_(@_)</c:formatCode>
                <c:ptCount val="30"/>
                <c:pt idx="1">
                  <c:v>7.0000000000000007E-2</c:v>
                </c:pt>
                <c:pt idx="2" formatCode="0.00">
                  <c:v>1.5462798920435751E-3</c:v>
                </c:pt>
                <c:pt idx="3">
                  <c:v>0</c:v>
                </c:pt>
                <c:pt idx="5">
                  <c:v>0</c:v>
                </c:pt>
                <c:pt idx="6">
                  <c:v>0.11</c:v>
                </c:pt>
                <c:pt idx="7">
                  <c:v>0</c:v>
                </c:pt>
                <c:pt idx="8">
                  <c:v>0.03</c:v>
                </c:pt>
                <c:pt idx="9">
                  <c:v>0.01</c:v>
                </c:pt>
                <c:pt idx="10">
                  <c:v>0.01</c:v>
                </c:pt>
                <c:pt idx="11">
                  <c:v>0</c:v>
                </c:pt>
                <c:pt idx="12">
                  <c:v>0</c:v>
                </c:pt>
                <c:pt idx="13">
                  <c:v>0</c:v>
                </c:pt>
                <c:pt idx="14">
                  <c:v>0.06</c:v>
                </c:pt>
                <c:pt idx="15">
                  <c:v>0</c:v>
                </c:pt>
                <c:pt idx="16">
                  <c:v>0.01</c:v>
                </c:pt>
                <c:pt idx="17">
                  <c:v>0.02</c:v>
                </c:pt>
                <c:pt idx="18">
                  <c:v>0.02</c:v>
                </c:pt>
                <c:pt idx="19">
                  <c:v>0.04</c:v>
                </c:pt>
                <c:pt idx="20">
                  <c:v>0</c:v>
                </c:pt>
                <c:pt idx="21">
                  <c:v>0.03</c:v>
                </c:pt>
                <c:pt idx="22">
                  <c:v>0.02</c:v>
                </c:pt>
                <c:pt idx="23">
                  <c:v>0.01</c:v>
                </c:pt>
                <c:pt idx="24">
                  <c:v>0.01</c:v>
                </c:pt>
                <c:pt idx="25">
                  <c:v>0.01</c:v>
                </c:pt>
                <c:pt idx="27">
                  <c:v>0</c:v>
                </c:pt>
                <c:pt idx="29">
                  <c:v>0.09</c:v>
                </c:pt>
              </c:numCache>
            </c:numRef>
          </c:val>
          <c:extLst>
            <c:ext xmlns:c16="http://schemas.microsoft.com/office/drawing/2014/chart" uri="{C3380CC4-5D6E-409C-BE32-E72D297353CC}">
              <c16:uniqueId val="{00000001-28E0-47D2-B9DB-DC5FE9F64525}"/>
            </c:ext>
          </c:extLst>
        </c:ser>
        <c:ser>
          <c:idx val="2"/>
          <c:order val="2"/>
          <c:tx>
            <c:strRef>
              <c:f>'Graph HCHF'!$D$73</c:f>
              <c:strCache>
                <c:ptCount val="1"/>
                <c:pt idx="0">
                  <c:v>HC 3 Long-term care (health) - HF 3 Household out-of-pocket payment</c:v>
                </c:pt>
              </c:strCache>
            </c:strRef>
          </c:tx>
          <c:spPr>
            <a:solidFill>
              <a:schemeClr val="accent4"/>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HCHF'!$D$74:$D$103</c:f>
              <c:numCache>
                <c:formatCode>_(* #,##0.00_);_(* \(#,##0.00\);_(* "-"??_);_(@_)</c:formatCode>
                <c:ptCount val="30"/>
                <c:pt idx="0">
                  <c:v>0.33</c:v>
                </c:pt>
                <c:pt idx="1">
                  <c:v>0.14000000000000001</c:v>
                </c:pt>
                <c:pt idx="2" formatCode="0.00">
                  <c:v>0.78736455810628181</c:v>
                </c:pt>
                <c:pt idx="3">
                  <c:v>0.01</c:v>
                </c:pt>
                <c:pt idx="4">
                  <c:v>0</c:v>
                </c:pt>
                <c:pt idx="5">
                  <c:v>0.21</c:v>
                </c:pt>
                <c:pt idx="6">
                  <c:v>0.49</c:v>
                </c:pt>
                <c:pt idx="7">
                  <c:v>0.27</c:v>
                </c:pt>
                <c:pt idx="8">
                  <c:v>0.19</c:v>
                </c:pt>
                <c:pt idx="9">
                  <c:v>0</c:v>
                </c:pt>
                <c:pt idx="10">
                  <c:v>0.14000000000000001</c:v>
                </c:pt>
                <c:pt idx="11">
                  <c:v>0.44</c:v>
                </c:pt>
                <c:pt idx="12">
                  <c:v>0.01</c:v>
                </c:pt>
                <c:pt idx="13">
                  <c:v>0.22</c:v>
                </c:pt>
                <c:pt idx="14">
                  <c:v>0.04</c:v>
                </c:pt>
                <c:pt idx="15">
                  <c:v>0.03</c:v>
                </c:pt>
                <c:pt idx="16">
                  <c:v>0.02</c:v>
                </c:pt>
                <c:pt idx="17">
                  <c:v>0.1</c:v>
                </c:pt>
                <c:pt idx="18">
                  <c:v>0.02</c:v>
                </c:pt>
                <c:pt idx="19">
                  <c:v>0.62</c:v>
                </c:pt>
                <c:pt idx="20">
                  <c:v>0.18</c:v>
                </c:pt>
                <c:pt idx="21">
                  <c:v>0.36</c:v>
                </c:pt>
                <c:pt idx="22">
                  <c:v>0</c:v>
                </c:pt>
                <c:pt idx="23">
                  <c:v>0.2</c:v>
                </c:pt>
                <c:pt idx="24">
                  <c:v>0.02</c:v>
                </c:pt>
                <c:pt idx="25">
                  <c:v>0.03</c:v>
                </c:pt>
                <c:pt idx="26">
                  <c:v>0</c:v>
                </c:pt>
                <c:pt idx="27">
                  <c:v>0.26</c:v>
                </c:pt>
                <c:pt idx="28">
                  <c:v>0.2</c:v>
                </c:pt>
                <c:pt idx="29">
                  <c:v>0.53</c:v>
                </c:pt>
              </c:numCache>
            </c:numRef>
          </c:val>
          <c:extLst>
            <c:ext xmlns:c16="http://schemas.microsoft.com/office/drawing/2014/chart" uri="{C3380CC4-5D6E-409C-BE32-E72D297353CC}">
              <c16:uniqueId val="{00000002-28E0-47D2-B9DB-DC5FE9F64525}"/>
            </c:ext>
          </c:extLst>
        </c:ser>
        <c:ser>
          <c:idx val="3"/>
          <c:order val="3"/>
          <c:tx>
            <c:strRef>
              <c:f>'Graph HCHF'!$E$73</c:f>
              <c:strCache>
                <c:ptCount val="1"/>
                <c:pt idx="0">
                  <c:v>HC R 1 Long-term care (social) - HF 1 Government schemes and compulsory contributory health care financing schemes</c:v>
                </c:pt>
              </c:strCache>
            </c:strRef>
          </c:tx>
          <c:spPr>
            <a:solidFill>
              <a:schemeClr val="accent1">
                <a:lumMod val="20000"/>
                <a:lumOff val="80000"/>
              </a:schemeClr>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HCHF'!$E$74:$E$103</c:f>
              <c:numCache>
                <c:formatCode>General</c:formatCode>
                <c:ptCount val="30"/>
                <c:pt idx="2" formatCode="0.00">
                  <c:v>7.8815310676112665E-2</c:v>
                </c:pt>
                <c:pt idx="4" formatCode="_(* #,##0.00_);_(* \(#,##0.00\);_(* &quot;-&quot;??_);_(@_)">
                  <c:v>0.44</c:v>
                </c:pt>
                <c:pt idx="5" formatCode="_(* #,##0.00_);_(* \(#,##0.00\);_(* &quot;-&quot;??_);_(@_)">
                  <c:v>1.1299999999999999</c:v>
                </c:pt>
                <c:pt idx="7" formatCode="_(* #,##0.00_);_(* \(#,##0.00\);_(* &quot;-&quot;??_);_(@_)">
                  <c:v>0.05</c:v>
                </c:pt>
                <c:pt idx="10" formatCode="_(* #,##0.00_);_(* \(#,##0.00\);_(* &quot;-&quot;??_);_(@_)">
                  <c:v>0.05</c:v>
                </c:pt>
                <c:pt idx="11" formatCode="_(* #,##0.00_);_(* \(#,##0.00\);_(* &quot;-&quot;??_);_(@_)">
                  <c:v>0.55000000000000004</c:v>
                </c:pt>
                <c:pt idx="15" formatCode="_(* #,##0.00_);_(* \(#,##0.00\);_(* &quot;-&quot;??_);_(@_)">
                  <c:v>0.2</c:v>
                </c:pt>
                <c:pt idx="16" formatCode="_(* #,##0.00_);_(* \(#,##0.00\);_(* &quot;-&quot;??_);_(@_)">
                  <c:v>0.49</c:v>
                </c:pt>
                <c:pt idx="17" formatCode="_(* #,##0.00_);_(* \(#,##0.00\);_(* &quot;-&quot;??_);_(@_)">
                  <c:v>0.18</c:v>
                </c:pt>
                <c:pt idx="20" formatCode="_(* #,##0.00_);_(* \(#,##0.00\);_(* &quot;-&quot;??_);_(@_)">
                  <c:v>1.18</c:v>
                </c:pt>
                <c:pt idx="23" formatCode="_(* #,##0.00_);_(* \(#,##0.00\);_(* &quot;-&quot;??_);_(@_)">
                  <c:v>0.2</c:v>
                </c:pt>
                <c:pt idx="24" formatCode="_(* #,##0.00_);_(* \(#,##0.00\);_(* &quot;-&quot;??_);_(@_)">
                  <c:v>0.05</c:v>
                </c:pt>
                <c:pt idx="25" formatCode="_(* #,##0.00_);_(* \(#,##0.00\);_(* &quot;-&quot;??_);_(@_)">
                  <c:v>0.12</c:v>
                </c:pt>
                <c:pt idx="27" formatCode="_(* #,##0.00_);_(* \(#,##0.00\);_(* &quot;-&quot;??_);_(@_)">
                  <c:v>0.73</c:v>
                </c:pt>
                <c:pt idx="28" formatCode="_(* #,##0.00_);_(* \(#,##0.00\);_(* &quot;-&quot;??_);_(@_)">
                  <c:v>0.51</c:v>
                </c:pt>
                <c:pt idx="29" formatCode="_(* #,##0.00_);_(* \(#,##0.00\);_(* &quot;-&quot;??_);_(@_)">
                  <c:v>0.27</c:v>
                </c:pt>
              </c:numCache>
            </c:numRef>
          </c:val>
          <c:extLst>
            <c:ext xmlns:c16="http://schemas.microsoft.com/office/drawing/2014/chart" uri="{C3380CC4-5D6E-409C-BE32-E72D297353CC}">
              <c16:uniqueId val="{00000003-28E0-47D2-B9DB-DC5FE9F64525}"/>
            </c:ext>
          </c:extLst>
        </c:ser>
        <c:ser>
          <c:idx val="4"/>
          <c:order val="4"/>
          <c:tx>
            <c:strRef>
              <c:f>'Graph HCHF'!$F$73</c:f>
              <c:strCache>
                <c:ptCount val="1"/>
                <c:pt idx="0">
                  <c:v>HC R 1 Long-term care (social) - HF 2 Voluntary health care payment schemes</c:v>
                </c:pt>
              </c:strCache>
            </c:strRef>
          </c:tx>
          <c:spPr>
            <a:solidFill>
              <a:schemeClr val="accent2">
                <a:lumMod val="20000"/>
                <a:lumOff val="80000"/>
              </a:schemeClr>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HCHF'!$F$74:$F$103</c:f>
              <c:numCache>
                <c:formatCode>General</c:formatCode>
                <c:ptCount val="30"/>
                <c:pt idx="2" formatCode="0.00">
                  <c:v>0</c:v>
                </c:pt>
                <c:pt idx="5" formatCode="_(* #,##0.00_);_(* \(#,##0.00\);_(* &quot;-&quot;??_);_(@_)">
                  <c:v>0</c:v>
                </c:pt>
                <c:pt idx="10" formatCode="_(* #,##0.00_);_(* \(#,##0.00\);_(* &quot;-&quot;??_);_(@_)">
                  <c:v>0</c:v>
                </c:pt>
                <c:pt idx="11" formatCode="_(* #,##0.00_);_(* \(#,##0.00\);_(* &quot;-&quot;??_);_(@_)">
                  <c:v>0</c:v>
                </c:pt>
                <c:pt idx="15" formatCode="_(* #,##0.00_);_(* \(#,##0.00\);_(* &quot;-&quot;??_);_(@_)">
                  <c:v>0</c:v>
                </c:pt>
                <c:pt idx="16" formatCode="_(* #,##0.00_);_(* \(#,##0.00\);_(* &quot;-&quot;??_);_(@_)">
                  <c:v>0.01</c:v>
                </c:pt>
                <c:pt idx="17" formatCode="_(* #,##0.00_);_(* \(#,##0.00\);_(* &quot;-&quot;??_);_(@_)">
                  <c:v>0</c:v>
                </c:pt>
                <c:pt idx="20" formatCode="_(* #,##0.00_);_(* \(#,##0.00\);_(* &quot;-&quot;??_);_(@_)">
                  <c:v>0</c:v>
                </c:pt>
                <c:pt idx="24" formatCode="_(* #,##0.00_);_(* \(#,##0.00\);_(* &quot;-&quot;??_);_(@_)">
                  <c:v>0</c:v>
                </c:pt>
                <c:pt idx="25" formatCode="_(* #,##0.00_);_(* \(#,##0.00\);_(* &quot;-&quot;??_);_(@_)">
                  <c:v>0</c:v>
                </c:pt>
                <c:pt idx="29" formatCode="_(* #,##0.00_);_(* \(#,##0.00\);_(* &quot;-&quot;??_);_(@_)">
                  <c:v>0.12</c:v>
                </c:pt>
              </c:numCache>
            </c:numRef>
          </c:val>
          <c:extLst>
            <c:ext xmlns:c16="http://schemas.microsoft.com/office/drawing/2014/chart" uri="{C3380CC4-5D6E-409C-BE32-E72D297353CC}">
              <c16:uniqueId val="{00000004-28E0-47D2-B9DB-DC5FE9F64525}"/>
            </c:ext>
          </c:extLst>
        </c:ser>
        <c:ser>
          <c:idx val="5"/>
          <c:order val="5"/>
          <c:tx>
            <c:strRef>
              <c:f>'Graph HCHF'!$G$73</c:f>
              <c:strCache>
                <c:ptCount val="1"/>
                <c:pt idx="0">
                  <c:v>HC R 1 Long-term care (social) - HF 3 Household out-of-pocket payment</c:v>
                </c:pt>
              </c:strCache>
            </c:strRef>
          </c:tx>
          <c:spPr>
            <a:solidFill>
              <a:schemeClr val="accent4">
                <a:lumMod val="20000"/>
                <a:lumOff val="80000"/>
              </a:schemeClr>
            </a:solidFill>
            <a:ln>
              <a:solidFill>
                <a:schemeClr val="tx1"/>
              </a:solidFill>
            </a:ln>
            <a:effectLst/>
          </c:spPr>
          <c:invertIfNegative val="0"/>
          <c:cat>
            <c:strRef>
              <c:f>'Graph HCHF'!$A$74:$A$103</c:f>
              <c:strCache>
                <c:ptCount val="30"/>
                <c:pt idx="0">
                  <c:v>EU28</c:v>
                </c:pt>
                <c:pt idx="1">
                  <c:v>BE</c:v>
                </c:pt>
                <c:pt idx="2">
                  <c:v>Flanders</c:v>
                </c:pt>
                <c:pt idx="3">
                  <c:v>BG</c:v>
                </c:pt>
                <c:pt idx="4">
                  <c:v>CZ</c:v>
                </c:pt>
                <c:pt idx="5">
                  <c:v>DK</c:v>
                </c:pt>
                <c:pt idx="6">
                  <c:v>DE</c:v>
                </c:pt>
                <c:pt idx="7">
                  <c:v>EE</c:v>
                </c:pt>
                <c:pt idx="8">
                  <c:v>IE</c:v>
                </c:pt>
                <c:pt idx="9">
                  <c:v>EL</c:v>
                </c:pt>
                <c:pt idx="10">
                  <c:v>ES</c:v>
                </c:pt>
                <c:pt idx="11">
                  <c:v>FR</c:v>
                </c:pt>
                <c:pt idx="12">
                  <c:v>HR</c:v>
                </c:pt>
                <c:pt idx="13">
                  <c:v>IT</c:v>
                </c:pt>
                <c:pt idx="14">
                  <c:v>CY</c:v>
                </c:pt>
                <c:pt idx="15">
                  <c:v>LV</c:v>
                </c:pt>
                <c:pt idx="16">
                  <c:v>LT</c:v>
                </c:pt>
                <c:pt idx="17">
                  <c:v>LU</c:v>
                </c:pt>
                <c:pt idx="18">
                  <c:v>HU</c:v>
                </c:pt>
                <c:pt idx="19">
                  <c:v>MT</c:v>
                </c:pt>
                <c:pt idx="20">
                  <c:v>NL</c:v>
                </c:pt>
                <c:pt idx="21">
                  <c:v>AT</c:v>
                </c:pt>
                <c:pt idx="22">
                  <c:v>PL</c:v>
                </c:pt>
                <c:pt idx="23">
                  <c:v>PT</c:v>
                </c:pt>
                <c:pt idx="24">
                  <c:v>RO</c:v>
                </c:pt>
                <c:pt idx="25">
                  <c:v>SI</c:v>
                </c:pt>
                <c:pt idx="26">
                  <c:v>SK</c:v>
                </c:pt>
                <c:pt idx="27">
                  <c:v>FI</c:v>
                </c:pt>
                <c:pt idx="28">
                  <c:v>SE</c:v>
                </c:pt>
                <c:pt idx="29">
                  <c:v>UK</c:v>
                </c:pt>
              </c:strCache>
            </c:strRef>
          </c:cat>
          <c:val>
            <c:numRef>
              <c:f>'Graph HCHF'!$G$74:$G$103</c:f>
              <c:numCache>
                <c:formatCode>General</c:formatCode>
                <c:ptCount val="30"/>
                <c:pt idx="2" formatCode="0.00">
                  <c:v>0.1083857119241049</c:v>
                </c:pt>
                <c:pt idx="5" formatCode="_(* #,##0.00_);_(* \(#,##0.00\);_(* &quot;-&quot;??_);_(@_)">
                  <c:v>0</c:v>
                </c:pt>
                <c:pt idx="7" formatCode="_(* #,##0.00_);_(* \(#,##0.00\);_(* &quot;-&quot;??_);_(@_)">
                  <c:v>0.01</c:v>
                </c:pt>
                <c:pt idx="10" formatCode="_(* #,##0.00_);_(* \(#,##0.00\);_(* &quot;-&quot;??_);_(@_)">
                  <c:v>0.01</c:v>
                </c:pt>
                <c:pt idx="11" formatCode="_(* #,##0.00_);_(* \(#,##0.00\);_(* &quot;-&quot;??_);_(@_)">
                  <c:v>0.08</c:v>
                </c:pt>
                <c:pt idx="15" formatCode="_(* #,##0.00_);_(* \(#,##0.00\);_(* &quot;-&quot;??_);_(@_)">
                  <c:v>7.0000000000000007E-2</c:v>
                </c:pt>
                <c:pt idx="16" formatCode="_(* #,##0.00_);_(* \(#,##0.00\);_(* &quot;-&quot;??_);_(@_)">
                  <c:v>0.09</c:v>
                </c:pt>
                <c:pt idx="17" formatCode="_(* #,##0.00_);_(* \(#,##0.00\);_(* &quot;-&quot;??_);_(@_)">
                  <c:v>0.12</c:v>
                </c:pt>
                <c:pt idx="20" formatCode="_(* #,##0.00_);_(* \(#,##0.00\);_(* &quot;-&quot;??_);_(@_)">
                  <c:v>0.08</c:v>
                </c:pt>
                <c:pt idx="23" formatCode="_(* #,##0.00_);_(* \(#,##0.00\);_(* &quot;-&quot;??_);_(@_)">
                  <c:v>0.25</c:v>
                </c:pt>
                <c:pt idx="24" formatCode="_(* #,##0.00_);_(* \(#,##0.00\);_(* &quot;-&quot;??_);_(@_)">
                  <c:v>0.01</c:v>
                </c:pt>
                <c:pt idx="25" formatCode="_(* #,##0.00_);_(* \(#,##0.00\);_(* &quot;-&quot;??_);_(@_)">
                  <c:v>0.28000000000000003</c:v>
                </c:pt>
                <c:pt idx="27" formatCode="_(* #,##0.00_);_(* \(#,##0.00\);_(* &quot;-&quot;??_);_(@_)">
                  <c:v>0.03</c:v>
                </c:pt>
                <c:pt idx="28" formatCode="_(* #,##0.00_);_(* \(#,##0.00\);_(* &quot;-&quot;??_);_(@_)">
                  <c:v>0.03</c:v>
                </c:pt>
                <c:pt idx="29" formatCode="_(* #,##0.00_);_(* \(#,##0.00\);_(* &quot;-&quot;??_);_(@_)">
                  <c:v>0.06</c:v>
                </c:pt>
              </c:numCache>
            </c:numRef>
          </c:val>
          <c:extLst>
            <c:ext xmlns:c16="http://schemas.microsoft.com/office/drawing/2014/chart" uri="{C3380CC4-5D6E-409C-BE32-E72D297353CC}">
              <c16:uniqueId val="{00000005-28E0-47D2-B9DB-DC5FE9F64525}"/>
            </c:ext>
          </c:extLst>
        </c:ser>
        <c:dLbls>
          <c:showLegendKey val="0"/>
          <c:showVal val="0"/>
          <c:showCatName val="0"/>
          <c:showSerName val="0"/>
          <c:showPercent val="0"/>
          <c:showBubbleSize val="0"/>
        </c:dLbls>
        <c:gapWidth val="75"/>
        <c:overlap val="100"/>
        <c:axId val="1204890015"/>
        <c:axId val="1134194271"/>
      </c:barChart>
      <c:catAx>
        <c:axId val="120489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34194271"/>
        <c:crosses val="autoZero"/>
        <c:auto val="1"/>
        <c:lblAlgn val="ctr"/>
        <c:lblOffset val="100"/>
        <c:noMultiLvlLbl val="0"/>
      </c:catAx>
      <c:valAx>
        <c:axId val="1134194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 of 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4890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en-GB"/>
              <a:t>HP 2 Residential long-term care facilities</a:t>
            </a: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3702435746256354E-2"/>
          <c:y val="0.11447530864197532"/>
          <c:w val="0.89858419871429118"/>
          <c:h val="0.61161636045494316"/>
        </c:manualLayout>
      </c:layout>
      <c:barChart>
        <c:barDir val="col"/>
        <c:grouping val="stacked"/>
        <c:varyColors val="0"/>
        <c:ser>
          <c:idx val="1"/>
          <c:order val="1"/>
          <c:tx>
            <c:strRef>
              <c:f>'Graph HPHF'!$D$4</c:f>
              <c:strCache>
                <c:ptCount val="1"/>
                <c:pt idx="0">
                  <c:v>HF 1 Government schemes and compulsory contributory health care financing schemes</c:v>
                </c:pt>
              </c:strCache>
            </c:strRef>
          </c:tx>
          <c:spPr>
            <a:solidFill>
              <a:schemeClr val="accent2"/>
            </a:solidFill>
            <a:ln>
              <a:solidFill>
                <a:schemeClr val="tx1"/>
              </a:solidFill>
            </a:ln>
            <a:effectLst/>
          </c:spPr>
          <c:invertIfNegative val="0"/>
          <c:cat>
            <c:strRef>
              <c:f>'Graph HPHF'!$B$5:$B$33</c:f>
              <c:strCache>
                <c:ptCount val="29"/>
                <c:pt idx="0">
                  <c:v>EU28</c:v>
                </c:pt>
                <c:pt idx="1">
                  <c:v>BE</c:v>
                </c:pt>
                <c:pt idx="2">
                  <c:v>BG</c:v>
                </c:pt>
                <c:pt idx="3">
                  <c:v>CZ</c:v>
                </c:pt>
                <c:pt idx="4">
                  <c:v>DK</c:v>
                </c:pt>
                <c:pt idx="5">
                  <c:v>DE</c:v>
                </c:pt>
                <c:pt idx="6">
                  <c:v>EE</c:v>
                </c:pt>
                <c:pt idx="7">
                  <c:v>IE</c:v>
                </c:pt>
                <c:pt idx="8">
                  <c:v>EL</c:v>
                </c:pt>
                <c:pt idx="9">
                  <c:v>ES</c:v>
                </c:pt>
                <c:pt idx="10">
                  <c:v>FR</c:v>
                </c:pt>
                <c:pt idx="11">
                  <c:v>HR</c:v>
                </c:pt>
                <c:pt idx="12">
                  <c:v>IT</c:v>
                </c:pt>
                <c:pt idx="13">
                  <c:v>CY</c:v>
                </c:pt>
                <c:pt idx="14">
                  <c:v>LV</c:v>
                </c:pt>
                <c:pt idx="15">
                  <c:v>LT</c:v>
                </c:pt>
                <c:pt idx="16">
                  <c:v>LU</c:v>
                </c:pt>
                <c:pt idx="17">
                  <c:v>HU</c:v>
                </c:pt>
                <c:pt idx="18">
                  <c:v>MT</c:v>
                </c:pt>
                <c:pt idx="19">
                  <c:v>NL</c:v>
                </c:pt>
                <c:pt idx="20">
                  <c:v>AT</c:v>
                </c:pt>
                <c:pt idx="21">
                  <c:v>PL</c:v>
                </c:pt>
                <c:pt idx="22">
                  <c:v>PT</c:v>
                </c:pt>
                <c:pt idx="23">
                  <c:v>RO</c:v>
                </c:pt>
                <c:pt idx="24">
                  <c:v>SI</c:v>
                </c:pt>
                <c:pt idx="25">
                  <c:v>SK</c:v>
                </c:pt>
                <c:pt idx="26">
                  <c:v>FI</c:v>
                </c:pt>
                <c:pt idx="27">
                  <c:v>SE</c:v>
                </c:pt>
                <c:pt idx="28">
                  <c:v>UK</c:v>
                </c:pt>
              </c:strCache>
            </c:strRef>
          </c:cat>
          <c:val>
            <c:numRef>
              <c:f>'Graph HPHF'!$D$5:$D$33</c:f>
              <c:numCache>
                <c:formatCode>#,##0.00</c:formatCode>
                <c:ptCount val="29"/>
                <c:pt idx="1">
                  <c:v>1.2</c:v>
                </c:pt>
                <c:pt idx="2" formatCode="#\ ##0.##########">
                  <c:v>0.02</c:v>
                </c:pt>
                <c:pt idx="3" formatCode="#\ ##0.##########">
                  <c:v>0.61</c:v>
                </c:pt>
                <c:pt idx="4" formatCode="#\ ##0.##########">
                  <c:v>1.02</c:v>
                </c:pt>
                <c:pt idx="5" formatCode="#\ ##0.##########">
                  <c:v>0.63</c:v>
                </c:pt>
                <c:pt idx="6" formatCode="#\ ##0.##########">
                  <c:v>0.19</c:v>
                </c:pt>
                <c:pt idx="7" formatCode="#\ ##0.##########">
                  <c:v>0.97</c:v>
                </c:pt>
                <c:pt idx="8" formatCode="#\ ##0.##########">
                  <c:v>0.17</c:v>
                </c:pt>
                <c:pt idx="9" formatCode="#\ ##0.##########">
                  <c:v>0.39</c:v>
                </c:pt>
                <c:pt idx="10" formatCode="#\ ##0.##########">
                  <c:v>0.91</c:v>
                </c:pt>
                <c:pt idx="11" formatCode="#\ ##0.##########">
                  <c:v>0.04</c:v>
                </c:pt>
                <c:pt idx="12" formatCode="#\ ##0.##########">
                  <c:v>0.34</c:v>
                </c:pt>
                <c:pt idx="13" formatCode="#\ ##0.##########">
                  <c:v>0.03</c:v>
                </c:pt>
                <c:pt idx="14" formatCode="#\ ##0.##########">
                  <c:v>0.15</c:v>
                </c:pt>
                <c:pt idx="15" formatCode="#\ ##0.##########">
                  <c:v>0.08</c:v>
                </c:pt>
                <c:pt idx="16" formatCode="#\ ##0.##########">
                  <c:v>0.36</c:v>
                </c:pt>
                <c:pt idx="17" formatCode="#\ ##0.##########">
                  <c:v>0.16</c:v>
                </c:pt>
                <c:pt idx="18" formatCode="#\ ##0.##########">
                  <c:v>1.07</c:v>
                </c:pt>
                <c:pt idx="19" formatCode="#\ ##0.##########">
                  <c:v>2.4900000000000002</c:v>
                </c:pt>
                <c:pt idx="20" formatCode="#\ ##0.##########">
                  <c:v>0.52</c:v>
                </c:pt>
                <c:pt idx="21" formatCode="#\ ##0.##########">
                  <c:v>0.06</c:v>
                </c:pt>
                <c:pt idx="22" formatCode="#\ ##0.##########">
                  <c:v>0.12</c:v>
                </c:pt>
                <c:pt idx="23" formatCode="#\ ##0.##########">
                  <c:v>0.08</c:v>
                </c:pt>
                <c:pt idx="24" formatCode="#\ ##0.##########">
                  <c:v>0.52</c:v>
                </c:pt>
                <c:pt idx="26" formatCode="#\ ##0.##########">
                  <c:v>1.04</c:v>
                </c:pt>
                <c:pt idx="27" formatCode="#\ ##0.##########">
                  <c:v>1.83</c:v>
                </c:pt>
                <c:pt idx="28">
                  <c:v>0.6</c:v>
                </c:pt>
              </c:numCache>
            </c:numRef>
          </c:val>
          <c:extLst>
            <c:ext xmlns:c16="http://schemas.microsoft.com/office/drawing/2014/chart" uri="{C3380CC4-5D6E-409C-BE32-E72D297353CC}">
              <c16:uniqueId val="{00000000-BFB2-4251-A038-62BB8707F649}"/>
            </c:ext>
          </c:extLst>
        </c:ser>
        <c:ser>
          <c:idx val="2"/>
          <c:order val="2"/>
          <c:tx>
            <c:strRef>
              <c:f>'Graph HPHF'!$E$4</c:f>
              <c:strCache>
                <c:ptCount val="1"/>
                <c:pt idx="0">
                  <c:v>HF 2 Voluntary health care payment schemes</c:v>
                </c:pt>
              </c:strCache>
            </c:strRef>
          </c:tx>
          <c:spPr>
            <a:solidFill>
              <a:schemeClr val="accent3"/>
            </a:solidFill>
            <a:ln>
              <a:solidFill>
                <a:schemeClr val="tx1"/>
              </a:solidFill>
            </a:ln>
            <a:effectLst/>
          </c:spPr>
          <c:invertIfNegative val="0"/>
          <c:cat>
            <c:strRef>
              <c:f>'Graph HPHF'!$B$5:$B$33</c:f>
              <c:strCache>
                <c:ptCount val="29"/>
                <c:pt idx="0">
                  <c:v>EU28</c:v>
                </c:pt>
                <c:pt idx="1">
                  <c:v>BE</c:v>
                </c:pt>
                <c:pt idx="2">
                  <c:v>BG</c:v>
                </c:pt>
                <c:pt idx="3">
                  <c:v>CZ</c:v>
                </c:pt>
                <c:pt idx="4">
                  <c:v>DK</c:v>
                </c:pt>
                <c:pt idx="5">
                  <c:v>DE</c:v>
                </c:pt>
                <c:pt idx="6">
                  <c:v>EE</c:v>
                </c:pt>
                <c:pt idx="7">
                  <c:v>IE</c:v>
                </c:pt>
                <c:pt idx="8">
                  <c:v>EL</c:v>
                </c:pt>
                <c:pt idx="9">
                  <c:v>ES</c:v>
                </c:pt>
                <c:pt idx="10">
                  <c:v>FR</c:v>
                </c:pt>
                <c:pt idx="11">
                  <c:v>HR</c:v>
                </c:pt>
                <c:pt idx="12">
                  <c:v>IT</c:v>
                </c:pt>
                <c:pt idx="13">
                  <c:v>CY</c:v>
                </c:pt>
                <c:pt idx="14">
                  <c:v>LV</c:v>
                </c:pt>
                <c:pt idx="15">
                  <c:v>LT</c:v>
                </c:pt>
                <c:pt idx="16">
                  <c:v>LU</c:v>
                </c:pt>
                <c:pt idx="17">
                  <c:v>HU</c:v>
                </c:pt>
                <c:pt idx="18">
                  <c:v>MT</c:v>
                </c:pt>
                <c:pt idx="19">
                  <c:v>NL</c:v>
                </c:pt>
                <c:pt idx="20">
                  <c:v>AT</c:v>
                </c:pt>
                <c:pt idx="21">
                  <c:v>PL</c:v>
                </c:pt>
                <c:pt idx="22">
                  <c:v>PT</c:v>
                </c:pt>
                <c:pt idx="23">
                  <c:v>RO</c:v>
                </c:pt>
                <c:pt idx="24">
                  <c:v>SI</c:v>
                </c:pt>
                <c:pt idx="25">
                  <c:v>SK</c:v>
                </c:pt>
                <c:pt idx="26">
                  <c:v>FI</c:v>
                </c:pt>
                <c:pt idx="27">
                  <c:v>SE</c:v>
                </c:pt>
                <c:pt idx="28">
                  <c:v>UK</c:v>
                </c:pt>
              </c:strCache>
            </c:strRef>
          </c:cat>
          <c:val>
            <c:numRef>
              <c:f>'Graph HPHF'!$E$5:$E$33</c:f>
              <c:numCache>
                <c:formatCode>#,##0.00</c:formatCode>
                <c:ptCount val="29"/>
                <c:pt idx="1">
                  <c:v>0</c:v>
                </c:pt>
                <c:pt idx="2">
                  <c:v>0</c:v>
                </c:pt>
                <c:pt idx="4">
                  <c:v>0</c:v>
                </c:pt>
                <c:pt idx="5" formatCode="#\ ##0.##########">
                  <c:v>0.03</c:v>
                </c:pt>
                <c:pt idx="6">
                  <c:v>0</c:v>
                </c:pt>
                <c:pt idx="7" formatCode="#\ ##0.##########">
                  <c:v>0.04</c:v>
                </c:pt>
                <c:pt idx="8" formatCode="#\ ##0.##########">
                  <c:v>0.01</c:v>
                </c:pt>
                <c:pt idx="9">
                  <c:v>0</c:v>
                </c:pt>
                <c:pt idx="11">
                  <c:v>0</c:v>
                </c:pt>
                <c:pt idx="12">
                  <c:v>0</c:v>
                </c:pt>
                <c:pt idx="13" formatCode="#\ ##0.##########">
                  <c:v>0.05</c:v>
                </c:pt>
                <c:pt idx="15">
                  <c:v>0</c:v>
                </c:pt>
                <c:pt idx="16">
                  <c:v>0</c:v>
                </c:pt>
                <c:pt idx="17" formatCode="#\ ##0.##########">
                  <c:v>0.02</c:v>
                </c:pt>
                <c:pt idx="18" formatCode="#\ ##0.##########">
                  <c:v>0.04</c:v>
                </c:pt>
                <c:pt idx="19">
                  <c:v>0</c:v>
                </c:pt>
                <c:pt idx="20" formatCode="#\ ##0.##########">
                  <c:v>0.05</c:v>
                </c:pt>
                <c:pt idx="21" formatCode="#\ ##0.##########">
                  <c:v>0.02</c:v>
                </c:pt>
                <c:pt idx="22" formatCode="#\ ##0.##########">
                  <c:v>0.01</c:v>
                </c:pt>
                <c:pt idx="23">
                  <c:v>0</c:v>
                </c:pt>
                <c:pt idx="24">
                  <c:v>0</c:v>
                </c:pt>
                <c:pt idx="28" formatCode="#\ ##0.##########">
                  <c:v>0.08</c:v>
                </c:pt>
              </c:numCache>
            </c:numRef>
          </c:val>
          <c:extLst>
            <c:ext xmlns:c16="http://schemas.microsoft.com/office/drawing/2014/chart" uri="{C3380CC4-5D6E-409C-BE32-E72D297353CC}">
              <c16:uniqueId val="{00000001-BFB2-4251-A038-62BB8707F649}"/>
            </c:ext>
          </c:extLst>
        </c:ser>
        <c:ser>
          <c:idx val="3"/>
          <c:order val="3"/>
          <c:tx>
            <c:strRef>
              <c:f>'Graph HPHF'!$F$4</c:f>
              <c:strCache>
                <c:ptCount val="1"/>
                <c:pt idx="0">
                  <c:v>HF 3 Household out-of-pocket payment</c:v>
                </c:pt>
              </c:strCache>
            </c:strRef>
          </c:tx>
          <c:spPr>
            <a:solidFill>
              <a:schemeClr val="accent4"/>
            </a:solidFill>
            <a:ln>
              <a:solidFill>
                <a:schemeClr val="tx1"/>
              </a:solidFill>
            </a:ln>
            <a:effectLst/>
          </c:spPr>
          <c:invertIfNegative val="0"/>
          <c:cat>
            <c:strRef>
              <c:f>'Graph HPHF'!$B$5:$B$33</c:f>
              <c:strCache>
                <c:ptCount val="29"/>
                <c:pt idx="0">
                  <c:v>EU28</c:v>
                </c:pt>
                <c:pt idx="1">
                  <c:v>BE</c:v>
                </c:pt>
                <c:pt idx="2">
                  <c:v>BG</c:v>
                </c:pt>
                <c:pt idx="3">
                  <c:v>CZ</c:v>
                </c:pt>
                <c:pt idx="4">
                  <c:v>DK</c:v>
                </c:pt>
                <c:pt idx="5">
                  <c:v>DE</c:v>
                </c:pt>
                <c:pt idx="6">
                  <c:v>EE</c:v>
                </c:pt>
                <c:pt idx="7">
                  <c:v>IE</c:v>
                </c:pt>
                <c:pt idx="8">
                  <c:v>EL</c:v>
                </c:pt>
                <c:pt idx="9">
                  <c:v>ES</c:v>
                </c:pt>
                <c:pt idx="10">
                  <c:v>FR</c:v>
                </c:pt>
                <c:pt idx="11">
                  <c:v>HR</c:v>
                </c:pt>
                <c:pt idx="12">
                  <c:v>IT</c:v>
                </c:pt>
                <c:pt idx="13">
                  <c:v>CY</c:v>
                </c:pt>
                <c:pt idx="14">
                  <c:v>LV</c:v>
                </c:pt>
                <c:pt idx="15">
                  <c:v>LT</c:v>
                </c:pt>
                <c:pt idx="16">
                  <c:v>LU</c:v>
                </c:pt>
                <c:pt idx="17">
                  <c:v>HU</c:v>
                </c:pt>
                <c:pt idx="18">
                  <c:v>MT</c:v>
                </c:pt>
                <c:pt idx="19">
                  <c:v>NL</c:v>
                </c:pt>
                <c:pt idx="20">
                  <c:v>AT</c:v>
                </c:pt>
                <c:pt idx="21">
                  <c:v>PL</c:v>
                </c:pt>
                <c:pt idx="22">
                  <c:v>PT</c:v>
                </c:pt>
                <c:pt idx="23">
                  <c:v>RO</c:v>
                </c:pt>
                <c:pt idx="24">
                  <c:v>SI</c:v>
                </c:pt>
                <c:pt idx="25">
                  <c:v>SK</c:v>
                </c:pt>
                <c:pt idx="26">
                  <c:v>FI</c:v>
                </c:pt>
                <c:pt idx="27">
                  <c:v>SE</c:v>
                </c:pt>
                <c:pt idx="28">
                  <c:v>UK</c:v>
                </c:pt>
              </c:strCache>
            </c:strRef>
          </c:cat>
          <c:val>
            <c:numRef>
              <c:f>'Graph HPHF'!$F$5:$F$33</c:f>
              <c:numCache>
                <c:formatCode>#\ ##0.##########</c:formatCode>
                <c:ptCount val="29"/>
                <c:pt idx="1">
                  <c:v>0.12</c:v>
                </c:pt>
                <c:pt idx="2">
                  <c:v>0.01</c:v>
                </c:pt>
                <c:pt idx="3" formatCode="#,##0.00">
                  <c:v>0</c:v>
                </c:pt>
                <c:pt idx="4">
                  <c:v>0.21</c:v>
                </c:pt>
                <c:pt idx="5" formatCode="#,##0.00">
                  <c:v>0.4</c:v>
                </c:pt>
                <c:pt idx="6">
                  <c:v>0.25</c:v>
                </c:pt>
                <c:pt idx="7">
                  <c:v>0.21</c:v>
                </c:pt>
                <c:pt idx="8" formatCode="#,##0.00">
                  <c:v>0</c:v>
                </c:pt>
                <c:pt idx="9">
                  <c:v>0.11</c:v>
                </c:pt>
                <c:pt idx="10">
                  <c:v>0.41</c:v>
                </c:pt>
                <c:pt idx="11">
                  <c:v>0.01</c:v>
                </c:pt>
                <c:pt idx="12" formatCode="#,##0.00">
                  <c:v>0.2</c:v>
                </c:pt>
                <c:pt idx="13">
                  <c:v>0.02</c:v>
                </c:pt>
                <c:pt idx="14">
                  <c:v>0.02</c:v>
                </c:pt>
                <c:pt idx="15">
                  <c:v>0.02</c:v>
                </c:pt>
                <c:pt idx="16" formatCode="#,##0.00">
                  <c:v>0.1</c:v>
                </c:pt>
                <c:pt idx="17">
                  <c:v>0.02</c:v>
                </c:pt>
                <c:pt idx="18">
                  <c:v>0.62</c:v>
                </c:pt>
                <c:pt idx="19">
                  <c:v>0.19</c:v>
                </c:pt>
                <c:pt idx="20">
                  <c:v>0.33</c:v>
                </c:pt>
                <c:pt idx="21" formatCode="#,##0.00">
                  <c:v>0</c:v>
                </c:pt>
                <c:pt idx="22">
                  <c:v>7.0000000000000007E-2</c:v>
                </c:pt>
                <c:pt idx="23">
                  <c:v>0.02</c:v>
                </c:pt>
                <c:pt idx="24">
                  <c:v>0.02</c:v>
                </c:pt>
                <c:pt idx="26">
                  <c:v>0.19</c:v>
                </c:pt>
                <c:pt idx="27">
                  <c:v>0.16</c:v>
                </c:pt>
                <c:pt idx="28">
                  <c:v>0.46</c:v>
                </c:pt>
              </c:numCache>
            </c:numRef>
          </c:val>
          <c:extLst>
            <c:ext xmlns:c16="http://schemas.microsoft.com/office/drawing/2014/chart" uri="{C3380CC4-5D6E-409C-BE32-E72D297353CC}">
              <c16:uniqueId val="{00000002-BFB2-4251-A038-62BB8707F649}"/>
            </c:ext>
          </c:extLst>
        </c:ser>
        <c:dLbls>
          <c:showLegendKey val="0"/>
          <c:showVal val="0"/>
          <c:showCatName val="0"/>
          <c:showSerName val="0"/>
          <c:showPercent val="0"/>
          <c:showBubbleSize val="0"/>
        </c:dLbls>
        <c:gapWidth val="219"/>
        <c:overlap val="100"/>
        <c:axId val="495543488"/>
        <c:axId val="845897792"/>
        <c:extLst>
          <c:ext xmlns:c15="http://schemas.microsoft.com/office/drawing/2012/chart" uri="{02D57815-91ED-43cb-92C2-25804820EDAC}">
            <c15:filteredBarSeries>
              <c15:ser>
                <c:idx val="0"/>
                <c:order val="0"/>
                <c:tx>
                  <c:strRef>
                    <c:extLst>
                      <c:ext uri="{02D57815-91ED-43cb-92C2-25804820EDAC}">
                        <c15:formulaRef>
                          <c15:sqref>'Graph HPHF'!$C$4</c15:sqref>
                        </c15:formulaRef>
                      </c:ext>
                    </c:extLst>
                    <c:strCache>
                      <c:ptCount val="1"/>
                      <c:pt idx="0">
                        <c:v>All financing schemes</c:v>
                      </c:pt>
                    </c:strCache>
                  </c:strRef>
                </c:tx>
                <c:spPr>
                  <a:solidFill>
                    <a:schemeClr val="accent1"/>
                  </a:solidFill>
                  <a:ln>
                    <a:noFill/>
                  </a:ln>
                  <a:effectLst/>
                </c:spPr>
                <c:invertIfNegative val="0"/>
                <c:cat>
                  <c:strRef>
                    <c:extLst>
                      <c:ext uri="{02D57815-91ED-43cb-92C2-25804820EDAC}">
                        <c15:formulaRef>
                          <c15:sqref>'Graph HPHF'!$B$5:$B$33</c15:sqref>
                        </c15:formulaRef>
                      </c:ext>
                    </c:extLst>
                    <c:strCache>
                      <c:ptCount val="29"/>
                      <c:pt idx="0">
                        <c:v>EU28</c:v>
                      </c:pt>
                      <c:pt idx="1">
                        <c:v>BE</c:v>
                      </c:pt>
                      <c:pt idx="2">
                        <c:v>BG</c:v>
                      </c:pt>
                      <c:pt idx="3">
                        <c:v>CZ</c:v>
                      </c:pt>
                      <c:pt idx="4">
                        <c:v>DK</c:v>
                      </c:pt>
                      <c:pt idx="5">
                        <c:v>DE</c:v>
                      </c:pt>
                      <c:pt idx="6">
                        <c:v>EE</c:v>
                      </c:pt>
                      <c:pt idx="7">
                        <c:v>IE</c:v>
                      </c:pt>
                      <c:pt idx="8">
                        <c:v>EL</c:v>
                      </c:pt>
                      <c:pt idx="9">
                        <c:v>ES</c:v>
                      </c:pt>
                      <c:pt idx="10">
                        <c:v>FR</c:v>
                      </c:pt>
                      <c:pt idx="11">
                        <c:v>HR</c:v>
                      </c:pt>
                      <c:pt idx="12">
                        <c:v>IT</c:v>
                      </c:pt>
                      <c:pt idx="13">
                        <c:v>CY</c:v>
                      </c:pt>
                      <c:pt idx="14">
                        <c:v>LV</c:v>
                      </c:pt>
                      <c:pt idx="15">
                        <c:v>LT</c:v>
                      </c:pt>
                      <c:pt idx="16">
                        <c:v>LU</c:v>
                      </c:pt>
                      <c:pt idx="17">
                        <c:v>HU</c:v>
                      </c:pt>
                      <c:pt idx="18">
                        <c:v>MT</c:v>
                      </c:pt>
                      <c:pt idx="19">
                        <c:v>NL</c:v>
                      </c:pt>
                      <c:pt idx="20">
                        <c:v>AT</c:v>
                      </c:pt>
                      <c:pt idx="21">
                        <c:v>PL</c:v>
                      </c:pt>
                      <c:pt idx="22">
                        <c:v>PT</c:v>
                      </c:pt>
                      <c:pt idx="23">
                        <c:v>RO</c:v>
                      </c:pt>
                      <c:pt idx="24">
                        <c:v>SI</c:v>
                      </c:pt>
                      <c:pt idx="25">
                        <c:v>SK</c:v>
                      </c:pt>
                      <c:pt idx="26">
                        <c:v>FI</c:v>
                      </c:pt>
                      <c:pt idx="27">
                        <c:v>SE</c:v>
                      </c:pt>
                      <c:pt idx="28">
                        <c:v>UK</c:v>
                      </c:pt>
                    </c:strCache>
                  </c:strRef>
                </c:cat>
                <c:val>
                  <c:numRef>
                    <c:extLst>
                      <c:ext uri="{02D57815-91ED-43cb-92C2-25804820EDAC}">
                        <c15:formulaRef>
                          <c15:sqref>'Graph HPHF'!$C$5:$C$33</c15:sqref>
                        </c15:formulaRef>
                      </c:ext>
                    </c:extLst>
                    <c:numCache>
                      <c:formatCode>#\ ##0.##########</c:formatCode>
                      <c:ptCount val="29"/>
                      <c:pt idx="1">
                        <c:v>1.32</c:v>
                      </c:pt>
                      <c:pt idx="2">
                        <c:v>0.03</c:v>
                      </c:pt>
                      <c:pt idx="3">
                        <c:v>0.61</c:v>
                      </c:pt>
                      <c:pt idx="4">
                        <c:v>1.23</c:v>
                      </c:pt>
                      <c:pt idx="5">
                        <c:v>1.06</c:v>
                      </c:pt>
                      <c:pt idx="6">
                        <c:v>0.45</c:v>
                      </c:pt>
                      <c:pt idx="7">
                        <c:v>1.23</c:v>
                      </c:pt>
                      <c:pt idx="8">
                        <c:v>0.18</c:v>
                      </c:pt>
                      <c:pt idx="9" formatCode="#,##0.00">
                        <c:v>0.5</c:v>
                      </c:pt>
                      <c:pt idx="10">
                        <c:v>1.32</c:v>
                      </c:pt>
                      <c:pt idx="11">
                        <c:v>0.04</c:v>
                      </c:pt>
                      <c:pt idx="12">
                        <c:v>0.54</c:v>
                      </c:pt>
                      <c:pt idx="13">
                        <c:v>0.09</c:v>
                      </c:pt>
                      <c:pt idx="14">
                        <c:v>0.18</c:v>
                      </c:pt>
                      <c:pt idx="15">
                        <c:v>0.11</c:v>
                      </c:pt>
                      <c:pt idx="16">
                        <c:v>0.47</c:v>
                      </c:pt>
                      <c:pt idx="17">
                        <c:v>0.19</c:v>
                      </c:pt>
                      <c:pt idx="18">
                        <c:v>1.73</c:v>
                      </c:pt>
                      <c:pt idx="19">
                        <c:v>2.67</c:v>
                      </c:pt>
                      <c:pt idx="20" formatCode="#,##0.00">
                        <c:v>0.9</c:v>
                      </c:pt>
                      <c:pt idx="21">
                        <c:v>0.08</c:v>
                      </c:pt>
                      <c:pt idx="22" formatCode="#,##0.00">
                        <c:v>0.2</c:v>
                      </c:pt>
                      <c:pt idx="23" formatCode="#,##0.00">
                        <c:v>0.1</c:v>
                      </c:pt>
                      <c:pt idx="24">
                        <c:v>0.54</c:v>
                      </c:pt>
                      <c:pt idx="26">
                        <c:v>1.23</c:v>
                      </c:pt>
                      <c:pt idx="27">
                        <c:v>1.99</c:v>
                      </c:pt>
                      <c:pt idx="28">
                        <c:v>1.1399999999999999</c:v>
                      </c:pt>
                    </c:numCache>
                  </c:numRef>
                </c:val>
                <c:extLst>
                  <c:ext xmlns:c16="http://schemas.microsoft.com/office/drawing/2014/chart" uri="{C3380CC4-5D6E-409C-BE32-E72D297353CC}">
                    <c16:uniqueId val="{00000003-BFB2-4251-A038-62BB8707F649}"/>
                  </c:ext>
                </c:extLst>
              </c15:ser>
            </c15:filteredBarSeries>
          </c:ext>
        </c:extLst>
      </c:barChart>
      <c:catAx>
        <c:axId val="49554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45897792"/>
        <c:crosses val="autoZero"/>
        <c:auto val="1"/>
        <c:lblAlgn val="ctr"/>
        <c:lblOffset val="100"/>
        <c:noMultiLvlLbl val="0"/>
      </c:catAx>
      <c:valAx>
        <c:axId val="845897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a:t>% of GDP</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9554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74599447411506E-2"/>
          <c:y val="4.3694141012909631E-2"/>
          <c:w val="0.89505522181317154"/>
          <c:h val="0.82512929180773953"/>
        </c:manualLayout>
      </c:layout>
      <c:barChart>
        <c:barDir val="col"/>
        <c:grouping val="stacked"/>
        <c:varyColors val="0"/>
        <c:ser>
          <c:idx val="0"/>
          <c:order val="0"/>
          <c:tx>
            <c:strRef>
              <c:f>Spending!$AK$3</c:f>
              <c:strCache>
                <c:ptCount val="1"/>
                <c:pt idx="0">
                  <c:v>2019</c:v>
                </c:pt>
              </c:strCache>
            </c:strRef>
          </c:tx>
          <c:spPr>
            <a:solidFill>
              <a:schemeClr val="accent1">
                <a:lumMod val="20000"/>
                <a:lumOff val="80000"/>
              </a:schemeClr>
            </a:solid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Spending!$AK$4:$AK$30</c:f>
              <c:numCache>
                <c:formatCode>0.0</c:formatCode>
                <c:ptCount val="27"/>
                <c:pt idx="0">
                  <c:v>0.17568450115830664</c:v>
                </c:pt>
                <c:pt idx="1">
                  <c:v>0.3000000000000001</c:v>
                </c:pt>
                <c:pt idx="2">
                  <c:v>0.34960378648382956</c:v>
                </c:pt>
                <c:pt idx="3">
                  <c:v>0.36487831015138616</c:v>
                </c:pt>
                <c:pt idx="4">
                  <c:v>0.38400000000000001</c:v>
                </c:pt>
                <c:pt idx="5">
                  <c:v>0.42846016436504653</c:v>
                </c:pt>
                <c:pt idx="6">
                  <c:v>0.44475806578730387</c:v>
                </c:pt>
                <c:pt idx="7">
                  <c:v>0.4650000000000003</c:v>
                </c:pt>
                <c:pt idx="8">
                  <c:v>0.55492992388910289</c:v>
                </c:pt>
                <c:pt idx="9">
                  <c:v>0.73549873322193071</c:v>
                </c:pt>
                <c:pt idx="10">
                  <c:v>0.77753655772964914</c:v>
                </c:pt>
                <c:pt idx="11">
                  <c:v>0.84258073628411956</c:v>
                </c:pt>
                <c:pt idx="12">
                  <c:v>0.95848852032845488</c:v>
                </c:pt>
                <c:pt idx="13">
                  <c:v>0.98799999999999966</c:v>
                </c:pt>
                <c:pt idx="14">
                  <c:v>1.0409999999999999</c:v>
                </c:pt>
                <c:pt idx="15">
                  <c:v>1.1019954065084359</c:v>
                </c:pt>
                <c:pt idx="16">
                  <c:v>1.2609999999999997</c:v>
                </c:pt>
                <c:pt idx="17">
                  <c:v>1.5063759043215057</c:v>
                </c:pt>
                <c:pt idx="18">
                  <c:v>1.5550124961864289</c:v>
                </c:pt>
                <c:pt idx="19">
                  <c:v>1.6685212636676661</c:v>
                </c:pt>
                <c:pt idx="20">
                  <c:v>1.781797019556552</c:v>
                </c:pt>
                <c:pt idx="21">
                  <c:v>1.8730000000000004</c:v>
                </c:pt>
                <c:pt idx="22">
                  <c:v>2.0299999999999994</c:v>
                </c:pt>
                <c:pt idx="23">
                  <c:v>2.1865478085110737</c:v>
                </c:pt>
                <c:pt idx="24">
                  <c:v>3.3042302275136861</c:v>
                </c:pt>
                <c:pt idx="25">
                  <c:v>3.4539660106101473</c:v>
                </c:pt>
                <c:pt idx="26">
                  <c:v>3.6730000000000005</c:v>
                </c:pt>
              </c:numCache>
            </c:numRef>
          </c:val>
          <c:extLst>
            <c:ext xmlns:c16="http://schemas.microsoft.com/office/drawing/2014/chart" uri="{C3380CC4-5D6E-409C-BE32-E72D297353CC}">
              <c16:uniqueId val="{00000000-A673-431E-B71F-45E60E4991FE}"/>
            </c:ext>
          </c:extLst>
        </c:ser>
        <c:ser>
          <c:idx val="1"/>
          <c:order val="1"/>
          <c:tx>
            <c:strRef>
              <c:f>Spending!$AL$3</c:f>
              <c:strCache>
                <c:ptCount val="1"/>
                <c:pt idx="0">
                  <c:v>2025</c:v>
                </c:pt>
              </c:strCache>
            </c:strRef>
          </c:tx>
          <c:spPr>
            <a:solidFill>
              <a:schemeClr val="accent1">
                <a:lumMod val="75000"/>
              </a:schemeClr>
            </a:solid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Spending!$AL$4:$AL$30</c:f>
              <c:numCache>
                <c:formatCode>0.0</c:formatCode>
                <c:ptCount val="27"/>
                <c:pt idx="0">
                  <c:v>-1.3740878566803838E-2</c:v>
                </c:pt>
                <c:pt idx="1">
                  <c:v>1.4580621077742439E-2</c:v>
                </c:pt>
                <c:pt idx="2">
                  <c:v>4.8356237993410267E-2</c:v>
                </c:pt>
                <c:pt idx="3">
                  <c:v>4.3008201961937442E-2</c:v>
                </c:pt>
                <c:pt idx="4">
                  <c:v>4.6339740701139887E-2</c:v>
                </c:pt>
                <c:pt idx="5">
                  <c:v>3.9883944104158575E-2</c:v>
                </c:pt>
                <c:pt idx="6">
                  <c:v>2.4353553883441126E-2</c:v>
                </c:pt>
                <c:pt idx="7">
                  <c:v>4.7139550755488702E-2</c:v>
                </c:pt>
                <c:pt idx="8">
                  <c:v>3.8810456001332261E-2</c:v>
                </c:pt>
                <c:pt idx="9">
                  <c:v>8.0714251561220807E-2</c:v>
                </c:pt>
                <c:pt idx="10">
                  <c:v>0.15144480791670822</c:v>
                </c:pt>
                <c:pt idx="11">
                  <c:v>0.23237125967211747</c:v>
                </c:pt>
                <c:pt idx="12">
                  <c:v>0.18355786371429572</c:v>
                </c:pt>
                <c:pt idx="13">
                  <c:v>8.3086961801966175E-2</c:v>
                </c:pt>
                <c:pt idx="14">
                  <c:v>2.7675182808394982E-2</c:v>
                </c:pt>
                <c:pt idx="15">
                  <c:v>0.25861270292125105</c:v>
                </c:pt>
                <c:pt idx="16">
                  <c:v>0.20951557220419059</c:v>
                </c:pt>
                <c:pt idx="17">
                  <c:v>0.22341228616260778</c:v>
                </c:pt>
                <c:pt idx="18">
                  <c:v>7.7517241298175721E-2</c:v>
                </c:pt>
                <c:pt idx="19">
                  <c:v>0.10757927602799833</c:v>
                </c:pt>
                <c:pt idx="20">
                  <c:v>0.18926359163329454</c:v>
                </c:pt>
                <c:pt idx="21">
                  <c:v>0.15984804411419185</c:v>
                </c:pt>
                <c:pt idx="22">
                  <c:v>0.35733782786337365</c:v>
                </c:pt>
                <c:pt idx="23">
                  <c:v>0.1773218214160619</c:v>
                </c:pt>
                <c:pt idx="24">
                  <c:v>0.33408843164448143</c:v>
                </c:pt>
                <c:pt idx="25">
                  <c:v>0.59209791880010654</c:v>
                </c:pt>
                <c:pt idx="26">
                  <c:v>0.47228709112157263</c:v>
                </c:pt>
              </c:numCache>
            </c:numRef>
          </c:val>
          <c:extLst>
            <c:ext xmlns:c16="http://schemas.microsoft.com/office/drawing/2014/chart" uri="{C3380CC4-5D6E-409C-BE32-E72D297353CC}">
              <c16:uniqueId val="{00000001-A673-431E-B71F-45E60E4991FE}"/>
            </c:ext>
          </c:extLst>
        </c:ser>
        <c:ser>
          <c:idx val="2"/>
          <c:order val="2"/>
          <c:tx>
            <c:strRef>
              <c:f>Spending!$AM$3</c:f>
              <c:strCache>
                <c:ptCount val="1"/>
                <c:pt idx="0">
                  <c:v>2035</c:v>
                </c:pt>
              </c:strCache>
            </c:strRef>
          </c:tx>
          <c:spPr>
            <a:pattFill prst="pct40">
              <a:fgClr>
                <a:schemeClr val="accent2">
                  <a:lumMod val="20000"/>
                  <a:lumOff val="80000"/>
                </a:schemeClr>
              </a:fgClr>
              <a:bgClr>
                <a:schemeClr val="bg1"/>
              </a:bgClr>
            </a:patt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Spending!$AM$4:$AM$30</c:f>
              <c:numCache>
                <c:formatCode>0.0</c:formatCode>
                <c:ptCount val="27"/>
                <c:pt idx="0">
                  <c:v>-2.0609569905067626E-3</c:v>
                </c:pt>
                <c:pt idx="1">
                  <c:v>1.8266200977624436E-2</c:v>
                </c:pt>
                <c:pt idx="2">
                  <c:v>3.195823679128057E-2</c:v>
                </c:pt>
                <c:pt idx="3">
                  <c:v>4.9670138963970822E-2</c:v>
                </c:pt>
                <c:pt idx="4">
                  <c:v>3.8043654499520019E-2</c:v>
                </c:pt>
                <c:pt idx="5">
                  <c:v>6.143419965953012E-2</c:v>
                </c:pt>
                <c:pt idx="6">
                  <c:v>2.5936873265559934E-2</c:v>
                </c:pt>
                <c:pt idx="7">
                  <c:v>1.60886063939919E-2</c:v>
                </c:pt>
                <c:pt idx="8">
                  <c:v>7.1249094367592636E-2</c:v>
                </c:pt>
                <c:pt idx="9">
                  <c:v>7.3348600312121537E-2</c:v>
                </c:pt>
                <c:pt idx="10">
                  <c:v>0.21642951592533399</c:v>
                </c:pt>
                <c:pt idx="11">
                  <c:v>0.20312362000316031</c:v>
                </c:pt>
                <c:pt idx="12">
                  <c:v>0.14578342335386885</c:v>
                </c:pt>
                <c:pt idx="13">
                  <c:v>8.946211900243739E-2</c:v>
                </c:pt>
                <c:pt idx="14">
                  <c:v>0.10071017264644722</c:v>
                </c:pt>
                <c:pt idx="15">
                  <c:v>0.16116529146214531</c:v>
                </c:pt>
                <c:pt idx="16">
                  <c:v>0.17015203436018145</c:v>
                </c:pt>
                <c:pt idx="17">
                  <c:v>0.20879060948475758</c:v>
                </c:pt>
                <c:pt idx="18">
                  <c:v>2.0777728597264122E-2</c:v>
                </c:pt>
                <c:pt idx="19">
                  <c:v>0.14077096045871196</c:v>
                </c:pt>
                <c:pt idx="20">
                  <c:v>0.15991763269322545</c:v>
                </c:pt>
                <c:pt idx="21">
                  <c:v>0.17799410799863313</c:v>
                </c:pt>
                <c:pt idx="22">
                  <c:v>0.33026451163322168</c:v>
                </c:pt>
                <c:pt idx="23">
                  <c:v>0.25949517599022354</c:v>
                </c:pt>
                <c:pt idx="24">
                  <c:v>0.24545821136443902</c:v>
                </c:pt>
                <c:pt idx="25">
                  <c:v>0.58421233681490392</c:v>
                </c:pt>
                <c:pt idx="26">
                  <c:v>0.46821718389192224</c:v>
                </c:pt>
              </c:numCache>
            </c:numRef>
          </c:val>
          <c:extLst>
            <c:ext xmlns:c16="http://schemas.microsoft.com/office/drawing/2014/chart" uri="{C3380CC4-5D6E-409C-BE32-E72D297353CC}">
              <c16:uniqueId val="{00000002-A673-431E-B71F-45E60E4991FE}"/>
            </c:ext>
          </c:extLst>
        </c:ser>
        <c:ser>
          <c:idx val="3"/>
          <c:order val="3"/>
          <c:tx>
            <c:strRef>
              <c:f>Spending!$AN$3</c:f>
              <c:strCache>
                <c:ptCount val="1"/>
                <c:pt idx="0">
                  <c:v>2045</c:v>
                </c:pt>
              </c:strCache>
            </c:strRef>
          </c:tx>
          <c:spPr>
            <a:pattFill prst="pct90">
              <a:fgClr>
                <a:schemeClr val="accent2">
                  <a:lumMod val="75000"/>
                </a:schemeClr>
              </a:fgClr>
              <a:bgClr>
                <a:schemeClr val="bg1"/>
              </a:bgClr>
            </a:patt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Spending!$AN$4:$AN$30</c:f>
              <c:numCache>
                <c:formatCode>0.0</c:formatCode>
                <c:ptCount val="27"/>
                <c:pt idx="0">
                  <c:v>2.9435639065621688E-3</c:v>
                </c:pt>
                <c:pt idx="1">
                  <c:v>1.7697095061023904E-2</c:v>
                </c:pt>
                <c:pt idx="2">
                  <c:v>1.9046931635712805E-2</c:v>
                </c:pt>
                <c:pt idx="3">
                  <c:v>5.1246348235650996E-2</c:v>
                </c:pt>
                <c:pt idx="4">
                  <c:v>3.0431402188140888E-2</c:v>
                </c:pt>
                <c:pt idx="5">
                  <c:v>6.9897983022008336E-2</c:v>
                </c:pt>
                <c:pt idx="6">
                  <c:v>2.0862090135541078E-2</c:v>
                </c:pt>
                <c:pt idx="7">
                  <c:v>2.1455348010100739E-2</c:v>
                </c:pt>
                <c:pt idx="8">
                  <c:v>7.4937418312365889E-2</c:v>
                </c:pt>
                <c:pt idx="9">
                  <c:v>0.11935311468514032</c:v>
                </c:pt>
                <c:pt idx="10">
                  <c:v>7.8688182664252038E-2</c:v>
                </c:pt>
                <c:pt idx="11">
                  <c:v>0.20530664842541291</c:v>
                </c:pt>
                <c:pt idx="12">
                  <c:v>0.18640460952973692</c:v>
                </c:pt>
                <c:pt idx="13">
                  <c:v>0.12503577388931908</c:v>
                </c:pt>
                <c:pt idx="14">
                  <c:v>0.18996148312827477</c:v>
                </c:pt>
                <c:pt idx="15">
                  <c:v>9.6915672512486228E-2</c:v>
                </c:pt>
                <c:pt idx="16">
                  <c:v>0.19554765664205642</c:v>
                </c:pt>
                <c:pt idx="17">
                  <c:v>0.12614785176607057</c:v>
                </c:pt>
                <c:pt idx="18">
                  <c:v>9.1042444697119418E-2</c:v>
                </c:pt>
                <c:pt idx="19">
                  <c:v>0.19792944477682006</c:v>
                </c:pt>
                <c:pt idx="20">
                  <c:v>0.30703775345933559</c:v>
                </c:pt>
                <c:pt idx="21">
                  <c:v>9.0826077052419851E-2</c:v>
                </c:pt>
                <c:pt idx="22">
                  <c:v>0.12454439366145831</c:v>
                </c:pt>
                <c:pt idx="23">
                  <c:v>0.31411493122567569</c:v>
                </c:pt>
                <c:pt idx="24">
                  <c:v>0.12973452562073184</c:v>
                </c:pt>
                <c:pt idx="25">
                  <c:v>0.26431630221632663</c:v>
                </c:pt>
                <c:pt idx="26">
                  <c:v>0.28607023511079621</c:v>
                </c:pt>
              </c:numCache>
            </c:numRef>
          </c:val>
          <c:extLst>
            <c:ext xmlns:c16="http://schemas.microsoft.com/office/drawing/2014/chart" uri="{C3380CC4-5D6E-409C-BE32-E72D297353CC}">
              <c16:uniqueId val="{00000003-A673-431E-B71F-45E60E4991FE}"/>
            </c:ext>
          </c:extLst>
        </c:ser>
        <c:ser>
          <c:idx val="4"/>
          <c:order val="4"/>
          <c:tx>
            <c:strRef>
              <c:f>Spending!$AO$3</c:f>
              <c:strCache>
                <c:ptCount val="1"/>
                <c:pt idx="0">
                  <c:v>2055</c:v>
                </c:pt>
              </c:strCache>
            </c:strRef>
          </c:tx>
          <c:spPr>
            <a:pattFill prst="narHorz">
              <a:fgClr>
                <a:schemeClr val="accent4">
                  <a:lumMod val="60000"/>
                  <a:lumOff val="40000"/>
                </a:schemeClr>
              </a:fgClr>
              <a:bgClr>
                <a:schemeClr val="bg1"/>
              </a:bgClr>
            </a:patt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Spending!$AO$4:$AO$30</c:f>
              <c:numCache>
                <c:formatCode>0.0</c:formatCode>
                <c:ptCount val="27"/>
                <c:pt idx="0">
                  <c:v>2.758729075572619E-3</c:v>
                </c:pt>
                <c:pt idx="1">
                  <c:v>1.7664882953106253E-2</c:v>
                </c:pt>
                <c:pt idx="2">
                  <c:v>1.5340659641921772E-2</c:v>
                </c:pt>
                <c:pt idx="3">
                  <c:v>5.5886722768680785E-2</c:v>
                </c:pt>
                <c:pt idx="4">
                  <c:v>3.0642323684506922E-2</c:v>
                </c:pt>
                <c:pt idx="5">
                  <c:v>4.640815662704334E-2</c:v>
                </c:pt>
                <c:pt idx="6">
                  <c:v>1.5301660507130554E-2</c:v>
                </c:pt>
                <c:pt idx="7">
                  <c:v>2.2691460972282806E-2</c:v>
                </c:pt>
                <c:pt idx="8">
                  <c:v>7.9352779370585269E-2</c:v>
                </c:pt>
                <c:pt idx="9">
                  <c:v>0.11654777114954307</c:v>
                </c:pt>
                <c:pt idx="10">
                  <c:v>0.18155300901128957</c:v>
                </c:pt>
                <c:pt idx="11">
                  <c:v>0.22619402771725561</c:v>
                </c:pt>
                <c:pt idx="12">
                  <c:v>0.1150117651641398</c:v>
                </c:pt>
                <c:pt idx="13">
                  <c:v>8.6869542357662644E-2</c:v>
                </c:pt>
                <c:pt idx="14">
                  <c:v>0.20325554426981252</c:v>
                </c:pt>
                <c:pt idx="15">
                  <c:v>0.14678077447802029</c:v>
                </c:pt>
                <c:pt idx="16">
                  <c:v>0.2027862902780071</c:v>
                </c:pt>
                <c:pt idx="17">
                  <c:v>0.19247988004027228</c:v>
                </c:pt>
                <c:pt idx="18">
                  <c:v>-6.8658939305232813E-4</c:v>
                </c:pt>
                <c:pt idx="19">
                  <c:v>0.14647716738722227</c:v>
                </c:pt>
                <c:pt idx="20">
                  <c:v>0.21965660864398728</c:v>
                </c:pt>
                <c:pt idx="21">
                  <c:v>6.8899669356604409E-2</c:v>
                </c:pt>
                <c:pt idx="22">
                  <c:v>7.9798486219460951E-2</c:v>
                </c:pt>
                <c:pt idx="23">
                  <c:v>0.21969567546292268</c:v>
                </c:pt>
                <c:pt idx="24">
                  <c:v>0.2770417573208972</c:v>
                </c:pt>
                <c:pt idx="25">
                  <c:v>0.34853090625934158</c:v>
                </c:pt>
                <c:pt idx="26">
                  <c:v>0.21758294482602647</c:v>
                </c:pt>
              </c:numCache>
            </c:numRef>
          </c:val>
          <c:extLst>
            <c:ext xmlns:c16="http://schemas.microsoft.com/office/drawing/2014/chart" uri="{C3380CC4-5D6E-409C-BE32-E72D297353CC}">
              <c16:uniqueId val="{00000004-A673-431E-B71F-45E60E4991FE}"/>
            </c:ext>
          </c:extLst>
        </c:ser>
        <c:ser>
          <c:idx val="5"/>
          <c:order val="5"/>
          <c:tx>
            <c:strRef>
              <c:f>Spending!$AP$3</c:f>
              <c:strCache>
                <c:ptCount val="1"/>
                <c:pt idx="0">
                  <c:v>2065</c:v>
                </c:pt>
              </c:strCache>
            </c:strRef>
          </c:tx>
          <c:spPr>
            <a:pattFill prst="narVert">
              <a:fgClr>
                <a:srgbClr val="FFC000"/>
              </a:fgClr>
              <a:bgClr>
                <a:schemeClr val="bg1"/>
              </a:bgClr>
            </a:pattFill>
            <a:ln>
              <a:solidFill>
                <a:schemeClr val="tx1"/>
              </a:solidFill>
            </a:ln>
            <a:effectLst/>
          </c:spPr>
          <c:invertIfNegative val="0"/>
          <c:cat>
            <c:strRef>
              <c:f>Spending!$AJ$4:$AJ$30</c:f>
              <c:strCache>
                <c:ptCount val="27"/>
                <c:pt idx="0">
                  <c:v>EL</c:v>
                </c:pt>
                <c:pt idx="1">
                  <c:v>BG</c:v>
                </c:pt>
                <c:pt idx="2">
                  <c:v>CY</c:v>
                </c:pt>
                <c:pt idx="3">
                  <c:v>RO</c:v>
                </c:pt>
                <c:pt idx="4">
                  <c:v>EE</c:v>
                </c:pt>
                <c:pt idx="5">
                  <c:v>PT</c:v>
                </c:pt>
                <c:pt idx="6">
                  <c:v>HR</c:v>
                </c:pt>
                <c:pt idx="7">
                  <c:v>LV</c:v>
                </c:pt>
                <c:pt idx="8">
                  <c:v>HU</c:v>
                </c:pt>
                <c:pt idx="9">
                  <c:v>ES</c:v>
                </c:pt>
                <c:pt idx="10">
                  <c:v>PL</c:v>
                </c:pt>
                <c:pt idx="11">
                  <c:v>SK</c:v>
                </c:pt>
                <c:pt idx="12">
                  <c:v>SI</c:v>
                </c:pt>
                <c:pt idx="13">
                  <c:v>LT</c:v>
                </c:pt>
                <c:pt idx="14">
                  <c:v>LU</c:v>
                </c:pt>
                <c:pt idx="15">
                  <c:v>MT</c:v>
                </c:pt>
                <c:pt idx="16">
                  <c:v>IE</c:v>
                </c:pt>
                <c:pt idx="17">
                  <c:v>CZ</c:v>
                </c:pt>
                <c:pt idx="18">
                  <c:v>DE</c:v>
                </c:pt>
                <c:pt idx="19">
                  <c:v>IT</c:v>
                </c:pt>
                <c:pt idx="20">
                  <c:v>AT</c:v>
                </c:pt>
                <c:pt idx="21">
                  <c:v>FR</c:v>
                </c:pt>
                <c:pt idx="22">
                  <c:v>FI</c:v>
                </c:pt>
                <c:pt idx="23">
                  <c:v>BE</c:v>
                </c:pt>
                <c:pt idx="24">
                  <c:v>SE</c:v>
                </c:pt>
                <c:pt idx="25">
                  <c:v>DK</c:v>
                </c:pt>
                <c:pt idx="26">
                  <c:v>NL</c:v>
                </c:pt>
              </c:strCache>
            </c:strRef>
          </c:cat>
          <c:val>
            <c:numRef>
              <c:f>Spending!$AP$4:$AP$30</c:f>
              <c:numCache>
                <c:formatCode>0.0</c:formatCode>
                <c:ptCount val="27"/>
                <c:pt idx="0">
                  <c:v>-1.4633067277833034E-3</c:v>
                </c:pt>
                <c:pt idx="1">
                  <c:v>5.780472020741223E-3</c:v>
                </c:pt>
                <c:pt idx="2">
                  <c:v>3.2778799014565263E-2</c:v>
                </c:pt>
                <c:pt idx="3">
                  <c:v>2.5406723081030091E-2</c:v>
                </c:pt>
                <c:pt idx="4">
                  <c:v>2.137069470971964E-2</c:v>
                </c:pt>
                <c:pt idx="5">
                  <c:v>7.9901878116400704E-3</c:v>
                </c:pt>
                <c:pt idx="6">
                  <c:v>1.2364447132432899E-2</c:v>
                </c:pt>
                <c:pt idx="7">
                  <c:v>-1.9923960392831397E-3</c:v>
                </c:pt>
                <c:pt idx="8">
                  <c:v>8.3041739319181351E-2</c:v>
                </c:pt>
                <c:pt idx="9">
                  <c:v>3.985122835072441E-2</c:v>
                </c:pt>
                <c:pt idx="10">
                  <c:v>0.19247592996520835</c:v>
                </c:pt>
                <c:pt idx="11">
                  <c:v>0.24008269420033868</c:v>
                </c:pt>
                <c:pt idx="12">
                  <c:v>7.0517042564801624E-2</c:v>
                </c:pt>
                <c:pt idx="13">
                  <c:v>1.4554149606262223E-2</c:v>
                </c:pt>
                <c:pt idx="14">
                  <c:v>0.1465146011781715</c:v>
                </c:pt>
                <c:pt idx="15">
                  <c:v>0.29003174345108906</c:v>
                </c:pt>
                <c:pt idx="16">
                  <c:v>0.19641010553981975</c:v>
                </c:pt>
                <c:pt idx="17">
                  <c:v>0.15676355923621799</c:v>
                </c:pt>
                <c:pt idx="18">
                  <c:v>-7.4598605955509267E-2</c:v>
                </c:pt>
                <c:pt idx="19">
                  <c:v>-5.2248149823241885E-2</c:v>
                </c:pt>
                <c:pt idx="20">
                  <c:v>4.1244474121637786E-3</c:v>
                </c:pt>
                <c:pt idx="21">
                  <c:v>5.2833299544694512E-3</c:v>
                </c:pt>
                <c:pt idx="22">
                  <c:v>0.1785942073618707</c:v>
                </c:pt>
                <c:pt idx="23">
                  <c:v>9.8645746889998165E-2</c:v>
                </c:pt>
                <c:pt idx="24">
                  <c:v>0.17773163061077479</c:v>
                </c:pt>
                <c:pt idx="25">
                  <c:v>0.10317235324681473</c:v>
                </c:pt>
                <c:pt idx="26">
                  <c:v>-2.3543961997787299E-2</c:v>
                </c:pt>
              </c:numCache>
            </c:numRef>
          </c:val>
          <c:extLst>
            <c:ext xmlns:c16="http://schemas.microsoft.com/office/drawing/2014/chart" uri="{C3380CC4-5D6E-409C-BE32-E72D297353CC}">
              <c16:uniqueId val="{00000005-A673-431E-B71F-45E60E4991FE}"/>
            </c:ext>
          </c:extLst>
        </c:ser>
        <c:dLbls>
          <c:showLegendKey val="0"/>
          <c:showVal val="0"/>
          <c:showCatName val="0"/>
          <c:showSerName val="0"/>
          <c:showPercent val="0"/>
          <c:showBubbleSize val="0"/>
        </c:dLbls>
        <c:gapWidth val="75"/>
        <c:overlap val="100"/>
        <c:axId val="843785119"/>
        <c:axId val="696808175"/>
      </c:barChart>
      <c:catAx>
        <c:axId val="84378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96808175"/>
        <c:crosses val="autoZero"/>
        <c:auto val="1"/>
        <c:lblAlgn val="ctr"/>
        <c:lblOffset val="100"/>
        <c:noMultiLvlLbl val="0"/>
      </c:catAx>
      <c:valAx>
        <c:axId val="696808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nl-BE"/>
                  <a:t>% of GDP</a:t>
                </a:r>
              </a:p>
            </c:rich>
          </c:tx>
          <c:layout>
            <c:manualLayout>
              <c:xMode val="edge"/>
              <c:yMode val="edge"/>
              <c:x val="9.4073377234242701E-3"/>
              <c:y val="0.359714439865821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84378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Old Member States - 1992</c:v>
          </c:tx>
          <c:spPr>
            <a:ln w="25400" cap="rnd">
              <a:noFill/>
              <a:round/>
            </a:ln>
            <a:effectLst/>
          </c:spPr>
          <c:marker>
            <c:symbol val="square"/>
            <c:size val="5"/>
            <c:spPr>
              <a:solidFill>
                <a:schemeClr val="accent1"/>
              </a:solidFill>
              <a:ln w="9525">
                <a:solidFill>
                  <a:schemeClr val="accent1"/>
                </a:solidFill>
              </a:ln>
              <a:effectLst/>
            </c:spPr>
          </c:marker>
          <c:xVal>
            <c:numRef>
              <c:f>'Health total'!$B$58:$B$69</c:f>
              <c:numCache>
                <c:formatCode>#,##0</c:formatCode>
                <c:ptCount val="12"/>
                <c:pt idx="0">
                  <c:v>19100</c:v>
                </c:pt>
                <c:pt idx="1">
                  <c:v>19600</c:v>
                </c:pt>
                <c:pt idx="2">
                  <c:v>19300</c:v>
                </c:pt>
                <c:pt idx="4">
                  <c:v>13700</c:v>
                </c:pt>
                <c:pt idx="5">
                  <c:v>17300</c:v>
                </c:pt>
                <c:pt idx="6">
                  <c:v>18400</c:v>
                </c:pt>
                <c:pt idx="7">
                  <c:v>19200</c:v>
                </c:pt>
                <c:pt idx="8">
                  <c:v>19900</c:v>
                </c:pt>
                <c:pt idx="9">
                  <c:v>16100</c:v>
                </c:pt>
                <c:pt idx="11">
                  <c:v>17600</c:v>
                </c:pt>
              </c:numCache>
            </c:numRef>
          </c:xVal>
          <c:yVal>
            <c:numRef>
              <c:f>'Health total'!$C$58:$C$69</c:f>
              <c:numCache>
                <c:formatCode>#,##0</c:formatCode>
                <c:ptCount val="12"/>
                <c:pt idx="0">
                  <c:v>7.4</c:v>
                </c:pt>
                <c:pt idx="1">
                  <c:v>5.7</c:v>
                </c:pt>
                <c:pt idx="2">
                  <c:v>8.6999999999999993</c:v>
                </c:pt>
                <c:pt idx="4">
                  <c:v>6.4</c:v>
                </c:pt>
                <c:pt idx="5">
                  <c:v>7.8</c:v>
                </c:pt>
                <c:pt idx="6">
                  <c:v>6.3</c:v>
                </c:pt>
                <c:pt idx="7">
                  <c:v>8.8000000000000007</c:v>
                </c:pt>
                <c:pt idx="8">
                  <c:v>6.9</c:v>
                </c:pt>
                <c:pt idx="9">
                  <c:v>7.5</c:v>
                </c:pt>
                <c:pt idx="11">
                  <c:v>6.4</c:v>
                </c:pt>
              </c:numCache>
            </c:numRef>
          </c:yVal>
          <c:smooth val="0"/>
          <c:extLst>
            <c:ext xmlns:c16="http://schemas.microsoft.com/office/drawing/2014/chart" uri="{C3380CC4-5D6E-409C-BE32-E72D297353CC}">
              <c16:uniqueId val="{00000000-9D69-4667-9C6A-CB3903D3CBB8}"/>
            </c:ext>
          </c:extLst>
        </c:ser>
        <c:ser>
          <c:idx val="1"/>
          <c:order val="1"/>
          <c:tx>
            <c:v>Old Member States - 2002</c:v>
          </c:tx>
          <c:spPr>
            <a:ln w="25400" cap="rnd">
              <a:noFill/>
              <a:round/>
            </a:ln>
            <a:effectLst/>
          </c:spPr>
          <c:marker>
            <c:symbol val="diamond"/>
            <c:size val="5"/>
            <c:spPr>
              <a:solidFill>
                <a:schemeClr val="accent2"/>
              </a:solidFill>
              <a:ln w="9525">
                <a:solidFill>
                  <a:schemeClr val="accent2"/>
                </a:solidFill>
              </a:ln>
              <a:effectLst/>
            </c:spPr>
          </c:marker>
          <c:xVal>
            <c:numRef>
              <c:f>'Health total'!$D$58:$D$69</c:f>
              <c:numCache>
                <c:formatCode>#,##0</c:formatCode>
                <c:ptCount val="12"/>
                <c:pt idx="0">
                  <c:v>26200</c:v>
                </c:pt>
                <c:pt idx="1">
                  <c:v>27000</c:v>
                </c:pt>
                <c:pt idx="2">
                  <c:v>24200</c:v>
                </c:pt>
                <c:pt idx="3">
                  <c:v>19100</c:v>
                </c:pt>
                <c:pt idx="4">
                  <c:v>21100</c:v>
                </c:pt>
                <c:pt idx="5">
                  <c:v>24400</c:v>
                </c:pt>
                <c:pt idx="6">
                  <c:v>23800</c:v>
                </c:pt>
                <c:pt idx="7">
                  <c:v>28900</c:v>
                </c:pt>
                <c:pt idx="8">
                  <c:v>26700</c:v>
                </c:pt>
                <c:pt idx="9">
                  <c:v>24300</c:v>
                </c:pt>
                <c:pt idx="10">
                  <c:v>26300</c:v>
                </c:pt>
                <c:pt idx="11">
                  <c:v>25600</c:v>
                </c:pt>
              </c:numCache>
            </c:numRef>
          </c:xVal>
          <c:yVal>
            <c:numRef>
              <c:f>'Health total'!$E$58:$E$69</c:f>
              <c:numCache>
                <c:formatCode>#,##0</c:formatCode>
                <c:ptCount val="12"/>
                <c:pt idx="0">
                  <c:v>6.8</c:v>
                </c:pt>
                <c:pt idx="1">
                  <c:v>6</c:v>
                </c:pt>
                <c:pt idx="2">
                  <c:v>8.6</c:v>
                </c:pt>
                <c:pt idx="3">
                  <c:v>6.1</c:v>
                </c:pt>
                <c:pt idx="4">
                  <c:v>6</c:v>
                </c:pt>
                <c:pt idx="5">
                  <c:v>8.4</c:v>
                </c:pt>
                <c:pt idx="6">
                  <c:v>6.2</c:v>
                </c:pt>
                <c:pt idx="7">
                  <c:v>7.9</c:v>
                </c:pt>
                <c:pt idx="8">
                  <c:v>7.3</c:v>
                </c:pt>
                <c:pt idx="9">
                  <c:v>6.2</c:v>
                </c:pt>
                <c:pt idx="10">
                  <c:v>8.6999999999999993</c:v>
                </c:pt>
                <c:pt idx="11">
                  <c:v>7.1</c:v>
                </c:pt>
              </c:numCache>
            </c:numRef>
          </c:yVal>
          <c:smooth val="0"/>
          <c:extLst>
            <c:ext xmlns:c16="http://schemas.microsoft.com/office/drawing/2014/chart" uri="{C3380CC4-5D6E-409C-BE32-E72D297353CC}">
              <c16:uniqueId val="{00000001-9D69-4667-9C6A-CB3903D3CBB8}"/>
            </c:ext>
          </c:extLst>
        </c:ser>
        <c:ser>
          <c:idx val="2"/>
          <c:order val="2"/>
          <c:tx>
            <c:v>Old Member States - 2007</c:v>
          </c:tx>
          <c:spPr>
            <a:ln w="25400" cap="rnd">
              <a:noFill/>
              <a:round/>
            </a:ln>
            <a:effectLst/>
          </c:spPr>
          <c:marker>
            <c:symbol val="plus"/>
            <c:size val="5"/>
            <c:spPr>
              <a:noFill/>
              <a:ln w="9525">
                <a:solidFill>
                  <a:schemeClr val="accent3"/>
                </a:solidFill>
              </a:ln>
              <a:effectLst/>
            </c:spPr>
          </c:marker>
          <c:xVal>
            <c:numRef>
              <c:f>'Health total'!$F$58:$F$69</c:f>
              <c:numCache>
                <c:formatCode>#,##0</c:formatCode>
                <c:ptCount val="12"/>
                <c:pt idx="0">
                  <c:v>29700</c:v>
                </c:pt>
                <c:pt idx="1">
                  <c:v>31400</c:v>
                </c:pt>
                <c:pt idx="2">
                  <c:v>29800</c:v>
                </c:pt>
                <c:pt idx="3">
                  <c:v>23500</c:v>
                </c:pt>
                <c:pt idx="4">
                  <c:v>26600</c:v>
                </c:pt>
                <c:pt idx="5">
                  <c:v>27600</c:v>
                </c:pt>
                <c:pt idx="6">
                  <c:v>27200</c:v>
                </c:pt>
                <c:pt idx="7">
                  <c:v>35200</c:v>
                </c:pt>
                <c:pt idx="8">
                  <c:v>31800</c:v>
                </c:pt>
                <c:pt idx="9">
                  <c:v>30400</c:v>
                </c:pt>
                <c:pt idx="10">
                  <c:v>32900</c:v>
                </c:pt>
                <c:pt idx="11">
                  <c:v>30400</c:v>
                </c:pt>
              </c:numCache>
            </c:numRef>
          </c:xVal>
          <c:yVal>
            <c:numRef>
              <c:f>'Health total'!$G$58:$G$69</c:f>
              <c:numCache>
                <c:formatCode>#,##0</c:formatCode>
                <c:ptCount val="12"/>
                <c:pt idx="0">
                  <c:v>7.2</c:v>
                </c:pt>
                <c:pt idx="1">
                  <c:v>6.3</c:v>
                </c:pt>
                <c:pt idx="2">
                  <c:v>8</c:v>
                </c:pt>
                <c:pt idx="3">
                  <c:v>6.8</c:v>
                </c:pt>
                <c:pt idx="4">
                  <c:v>6.4</c:v>
                </c:pt>
                <c:pt idx="5">
                  <c:v>8.6</c:v>
                </c:pt>
                <c:pt idx="6">
                  <c:v>6.6</c:v>
                </c:pt>
                <c:pt idx="7">
                  <c:v>8.6</c:v>
                </c:pt>
                <c:pt idx="8">
                  <c:v>7</c:v>
                </c:pt>
                <c:pt idx="9">
                  <c:v>6.5</c:v>
                </c:pt>
                <c:pt idx="10">
                  <c:v>7.5</c:v>
                </c:pt>
                <c:pt idx="11">
                  <c:v>7.7</c:v>
                </c:pt>
              </c:numCache>
            </c:numRef>
          </c:yVal>
          <c:smooth val="0"/>
          <c:extLst>
            <c:ext xmlns:c16="http://schemas.microsoft.com/office/drawing/2014/chart" uri="{C3380CC4-5D6E-409C-BE32-E72D297353CC}">
              <c16:uniqueId val="{00000002-9D69-4667-9C6A-CB3903D3CBB8}"/>
            </c:ext>
          </c:extLst>
        </c:ser>
        <c:ser>
          <c:idx val="3"/>
          <c:order val="3"/>
          <c:tx>
            <c:v>Old Member States - 2012</c:v>
          </c:tx>
          <c:spPr>
            <a:ln w="25400" cap="rnd">
              <a:noFill/>
              <a:round/>
            </a:ln>
            <a:effectLst/>
          </c:spPr>
          <c:marker>
            <c:symbol val="circle"/>
            <c:size val="5"/>
            <c:spPr>
              <a:solidFill>
                <a:schemeClr val="accent4"/>
              </a:solidFill>
              <a:ln w="9525">
                <a:solidFill>
                  <a:schemeClr val="accent4"/>
                </a:solidFill>
              </a:ln>
              <a:effectLst/>
            </c:spPr>
          </c:marker>
          <c:xVal>
            <c:numRef>
              <c:f>'Health total'!$H$58:$H$69</c:f>
              <c:numCache>
                <c:formatCode>#,##0</c:formatCode>
                <c:ptCount val="12"/>
                <c:pt idx="0">
                  <c:v>31700</c:v>
                </c:pt>
                <c:pt idx="1">
                  <c:v>33100</c:v>
                </c:pt>
                <c:pt idx="2">
                  <c:v>32500</c:v>
                </c:pt>
                <c:pt idx="3">
                  <c:v>19600</c:v>
                </c:pt>
                <c:pt idx="4">
                  <c:v>24900</c:v>
                </c:pt>
                <c:pt idx="5">
                  <c:v>28300</c:v>
                </c:pt>
                <c:pt idx="6">
                  <c:v>26700</c:v>
                </c:pt>
                <c:pt idx="7">
                  <c:v>35000</c:v>
                </c:pt>
                <c:pt idx="8">
                  <c:v>34200</c:v>
                </c:pt>
                <c:pt idx="9">
                  <c:v>30600</c:v>
                </c:pt>
                <c:pt idx="10">
                  <c:v>33400</c:v>
                </c:pt>
                <c:pt idx="11">
                  <c:v>28400</c:v>
                </c:pt>
              </c:numCache>
            </c:numRef>
          </c:xVal>
          <c:yVal>
            <c:numRef>
              <c:f>'Health total'!$I$58:$I$69</c:f>
              <c:numCache>
                <c:formatCode>#,##0</c:formatCode>
                <c:ptCount val="12"/>
                <c:pt idx="0">
                  <c:v>8.5</c:v>
                </c:pt>
                <c:pt idx="1">
                  <c:v>6.9</c:v>
                </c:pt>
                <c:pt idx="2">
                  <c:v>9.6</c:v>
                </c:pt>
                <c:pt idx="3">
                  <c:v>6.4</c:v>
                </c:pt>
                <c:pt idx="4">
                  <c:v>6.7</c:v>
                </c:pt>
                <c:pt idx="5">
                  <c:v>9.1999999999999993</c:v>
                </c:pt>
                <c:pt idx="6">
                  <c:v>7</c:v>
                </c:pt>
                <c:pt idx="7">
                  <c:v>11.3</c:v>
                </c:pt>
                <c:pt idx="8">
                  <c:v>7.5</c:v>
                </c:pt>
                <c:pt idx="9">
                  <c:v>7.7</c:v>
                </c:pt>
                <c:pt idx="10">
                  <c:v>7.6</c:v>
                </c:pt>
                <c:pt idx="11">
                  <c:v>9.3000000000000007</c:v>
                </c:pt>
              </c:numCache>
            </c:numRef>
          </c:yVal>
          <c:smooth val="0"/>
          <c:extLst>
            <c:ext xmlns:c16="http://schemas.microsoft.com/office/drawing/2014/chart" uri="{C3380CC4-5D6E-409C-BE32-E72D297353CC}">
              <c16:uniqueId val="{00000003-9D69-4667-9C6A-CB3903D3CBB8}"/>
            </c:ext>
          </c:extLst>
        </c:ser>
        <c:ser>
          <c:idx val="4"/>
          <c:order val="4"/>
          <c:tx>
            <c:v>New Member States - 2002</c:v>
          </c:tx>
          <c:spPr>
            <a:ln w="25400" cap="rnd">
              <a:noFill/>
              <a:round/>
            </a:ln>
            <a:effectLst/>
          </c:spPr>
          <c:marker>
            <c:symbol val="triangle"/>
            <c:size val="5"/>
            <c:spPr>
              <a:solidFill>
                <a:schemeClr val="accent5"/>
              </a:solidFill>
              <a:ln w="9525">
                <a:solidFill>
                  <a:schemeClr val="accent5"/>
                </a:solidFill>
              </a:ln>
              <a:effectLst/>
            </c:spPr>
          </c:marker>
          <c:xVal>
            <c:numRef>
              <c:f>'Health total'!$D$43:$D$56</c:f>
              <c:numCache>
                <c:formatCode>#,##0</c:formatCode>
                <c:ptCount val="14"/>
                <c:pt idx="1">
                  <c:v>15600</c:v>
                </c:pt>
                <c:pt idx="2">
                  <c:v>10000</c:v>
                </c:pt>
                <c:pt idx="4">
                  <c:v>19600</c:v>
                </c:pt>
                <c:pt idx="5">
                  <c:v>8700</c:v>
                </c:pt>
                <c:pt idx="6">
                  <c:v>9100</c:v>
                </c:pt>
                <c:pt idx="7">
                  <c:v>12700</c:v>
                </c:pt>
                <c:pt idx="8">
                  <c:v>17200</c:v>
                </c:pt>
                <c:pt idx="9">
                  <c:v>9900</c:v>
                </c:pt>
                <c:pt idx="10">
                  <c:v>16500</c:v>
                </c:pt>
                <c:pt idx="11">
                  <c:v>6100</c:v>
                </c:pt>
                <c:pt idx="12">
                  <c:v>17200</c:v>
                </c:pt>
                <c:pt idx="13">
                  <c:v>11200</c:v>
                </c:pt>
              </c:numCache>
            </c:numRef>
          </c:xVal>
          <c:yVal>
            <c:numRef>
              <c:f>'Health total'!$E$43:$E$56</c:f>
              <c:numCache>
                <c:formatCode>#,##0</c:formatCode>
                <c:ptCount val="14"/>
                <c:pt idx="1">
                  <c:v>6.6</c:v>
                </c:pt>
                <c:pt idx="2">
                  <c:v>3.9</c:v>
                </c:pt>
                <c:pt idx="4">
                  <c:v>4.0999999999999996</c:v>
                </c:pt>
                <c:pt idx="5">
                  <c:v>2.8</c:v>
                </c:pt>
                <c:pt idx="6">
                  <c:v>4.0999999999999996</c:v>
                </c:pt>
                <c:pt idx="7">
                  <c:v>5.6</c:v>
                </c:pt>
                <c:pt idx="8">
                  <c:v>4.7</c:v>
                </c:pt>
                <c:pt idx="9">
                  <c:v>4.2</c:v>
                </c:pt>
                <c:pt idx="10">
                  <c:v>6.5</c:v>
                </c:pt>
                <c:pt idx="11">
                  <c:v>3.4</c:v>
                </c:pt>
                <c:pt idx="12">
                  <c:v>7.4</c:v>
                </c:pt>
                <c:pt idx="13">
                  <c:v>6.3</c:v>
                </c:pt>
              </c:numCache>
            </c:numRef>
          </c:yVal>
          <c:smooth val="0"/>
          <c:extLst>
            <c:ext xmlns:c16="http://schemas.microsoft.com/office/drawing/2014/chart" uri="{C3380CC4-5D6E-409C-BE32-E72D297353CC}">
              <c16:uniqueId val="{00000004-9D69-4667-9C6A-CB3903D3CBB8}"/>
            </c:ext>
          </c:extLst>
        </c:ser>
        <c:ser>
          <c:idx val="5"/>
          <c:order val="5"/>
          <c:tx>
            <c:v>New Member States - 2007</c:v>
          </c:tx>
          <c:spPr>
            <a:ln w="25400" cap="rnd">
              <a:noFill/>
              <a:round/>
            </a:ln>
            <a:effectLst/>
          </c:spPr>
          <c:marker>
            <c:symbol val="x"/>
            <c:size val="5"/>
            <c:spPr>
              <a:noFill/>
              <a:ln w="9525">
                <a:solidFill>
                  <a:schemeClr val="accent6"/>
                </a:solidFill>
              </a:ln>
              <a:effectLst/>
            </c:spPr>
          </c:marker>
          <c:xVal>
            <c:numRef>
              <c:f>'Health total'!$F$43:$F$56</c:f>
              <c:numCache>
                <c:formatCode>#,##0</c:formatCode>
                <c:ptCount val="14"/>
                <c:pt idx="0">
                  <c:v>10400</c:v>
                </c:pt>
                <c:pt idx="1">
                  <c:v>21600</c:v>
                </c:pt>
                <c:pt idx="2">
                  <c:v>17700</c:v>
                </c:pt>
                <c:pt idx="4">
                  <c:v>25800</c:v>
                </c:pt>
                <c:pt idx="5">
                  <c:v>15400</c:v>
                </c:pt>
                <c:pt idx="6">
                  <c:v>15600</c:v>
                </c:pt>
                <c:pt idx="7">
                  <c:v>15600</c:v>
                </c:pt>
                <c:pt idx="8">
                  <c:v>20200</c:v>
                </c:pt>
                <c:pt idx="9">
                  <c:v>13700</c:v>
                </c:pt>
                <c:pt idx="10">
                  <c:v>20500</c:v>
                </c:pt>
                <c:pt idx="11">
                  <c:v>10700</c:v>
                </c:pt>
                <c:pt idx="12">
                  <c:v>22500</c:v>
                </c:pt>
                <c:pt idx="13">
                  <c:v>17300</c:v>
                </c:pt>
              </c:numCache>
            </c:numRef>
          </c:xVal>
          <c:yVal>
            <c:numRef>
              <c:f>'Health total'!$G$43:$G$56</c:f>
              <c:numCache>
                <c:formatCode>#,##0</c:formatCode>
                <c:ptCount val="14"/>
                <c:pt idx="0">
                  <c:v>3.7</c:v>
                </c:pt>
                <c:pt idx="1">
                  <c:v>5.9</c:v>
                </c:pt>
                <c:pt idx="2">
                  <c:v>4</c:v>
                </c:pt>
                <c:pt idx="4">
                  <c:v>4.5</c:v>
                </c:pt>
                <c:pt idx="5">
                  <c:v>3.4</c:v>
                </c:pt>
                <c:pt idx="6">
                  <c:v>4.3</c:v>
                </c:pt>
                <c:pt idx="7">
                  <c:v>5.7</c:v>
                </c:pt>
                <c:pt idx="8">
                  <c:v>5.0999999999999996</c:v>
                </c:pt>
                <c:pt idx="9">
                  <c:v>3.9</c:v>
                </c:pt>
                <c:pt idx="10">
                  <c:v>6.4</c:v>
                </c:pt>
                <c:pt idx="11">
                  <c:v>3.5</c:v>
                </c:pt>
                <c:pt idx="12">
                  <c:v>6.7</c:v>
                </c:pt>
                <c:pt idx="13">
                  <c:v>4.7</c:v>
                </c:pt>
              </c:numCache>
            </c:numRef>
          </c:yVal>
          <c:smooth val="0"/>
          <c:extLst>
            <c:ext xmlns:c16="http://schemas.microsoft.com/office/drawing/2014/chart" uri="{C3380CC4-5D6E-409C-BE32-E72D297353CC}">
              <c16:uniqueId val="{00000005-9D69-4667-9C6A-CB3903D3CBB8}"/>
            </c:ext>
          </c:extLst>
        </c:ser>
        <c:ser>
          <c:idx val="6"/>
          <c:order val="6"/>
          <c:tx>
            <c:v>New Member States - 2012</c:v>
          </c:tx>
          <c:spPr>
            <a:ln w="25400" cap="rnd">
              <a:noFill/>
              <a:round/>
            </a:ln>
            <a:effectLst/>
          </c:spPr>
          <c:marker>
            <c:symbol val="star"/>
            <c:size val="5"/>
            <c:spPr>
              <a:noFill/>
              <a:ln w="9525">
                <a:solidFill>
                  <a:schemeClr val="accent1">
                    <a:lumMod val="60000"/>
                  </a:schemeClr>
                </a:solidFill>
              </a:ln>
              <a:effectLst/>
            </c:spPr>
          </c:marker>
          <c:xVal>
            <c:numRef>
              <c:f>'Health total'!$H$43:$H$56</c:f>
              <c:numCache>
                <c:formatCode>#,##0</c:formatCode>
                <c:ptCount val="14"/>
                <c:pt idx="0">
                  <c:v>11900</c:v>
                </c:pt>
                <c:pt idx="1">
                  <c:v>21800</c:v>
                </c:pt>
                <c:pt idx="2">
                  <c:v>18800</c:v>
                </c:pt>
                <c:pt idx="3">
                  <c:v>16000</c:v>
                </c:pt>
                <c:pt idx="4">
                  <c:v>24700</c:v>
                </c:pt>
                <c:pt idx="5">
                  <c:v>16000</c:v>
                </c:pt>
                <c:pt idx="6">
                  <c:v>18300</c:v>
                </c:pt>
                <c:pt idx="7">
                  <c:v>17100</c:v>
                </c:pt>
                <c:pt idx="8">
                  <c:v>22500</c:v>
                </c:pt>
                <c:pt idx="9">
                  <c:v>17400</c:v>
                </c:pt>
                <c:pt idx="10">
                  <c:v>20100</c:v>
                </c:pt>
                <c:pt idx="11">
                  <c:v>14000</c:v>
                </c:pt>
                <c:pt idx="12">
                  <c:v>21600</c:v>
                </c:pt>
                <c:pt idx="13">
                  <c:v>19600</c:v>
                </c:pt>
              </c:numCache>
            </c:numRef>
          </c:xVal>
          <c:yVal>
            <c:numRef>
              <c:f>'Health total'!$I$43:$I$56</c:f>
              <c:numCache>
                <c:formatCode>#,##0</c:formatCode>
                <c:ptCount val="14"/>
                <c:pt idx="0">
                  <c:v>4.4000000000000004</c:v>
                </c:pt>
                <c:pt idx="1">
                  <c:v>6.4</c:v>
                </c:pt>
                <c:pt idx="2">
                  <c:v>4.3</c:v>
                </c:pt>
                <c:pt idx="3">
                  <c:v>7.2</c:v>
                </c:pt>
                <c:pt idx="4">
                  <c:v>4.9000000000000004</c:v>
                </c:pt>
                <c:pt idx="5">
                  <c:v>3</c:v>
                </c:pt>
                <c:pt idx="6">
                  <c:v>4.3</c:v>
                </c:pt>
                <c:pt idx="7">
                  <c:v>5.0999999999999996</c:v>
                </c:pt>
                <c:pt idx="8">
                  <c:v>5.6</c:v>
                </c:pt>
                <c:pt idx="9">
                  <c:v>4.2</c:v>
                </c:pt>
                <c:pt idx="10">
                  <c:v>6.4</c:v>
                </c:pt>
                <c:pt idx="11">
                  <c:v>4.0999999999999996</c:v>
                </c:pt>
                <c:pt idx="12">
                  <c:v>8</c:v>
                </c:pt>
                <c:pt idx="13">
                  <c:v>5.5</c:v>
                </c:pt>
              </c:numCache>
            </c:numRef>
          </c:yVal>
          <c:smooth val="0"/>
          <c:extLst>
            <c:ext xmlns:c16="http://schemas.microsoft.com/office/drawing/2014/chart" uri="{C3380CC4-5D6E-409C-BE32-E72D297353CC}">
              <c16:uniqueId val="{00000006-9D69-4667-9C6A-CB3903D3CBB8}"/>
            </c:ext>
          </c:extLst>
        </c:ser>
        <c:dLbls>
          <c:showLegendKey val="0"/>
          <c:showVal val="0"/>
          <c:showCatName val="0"/>
          <c:showSerName val="0"/>
          <c:showPercent val="0"/>
          <c:showBubbleSize val="0"/>
        </c:dLbls>
        <c:axId val="669697304"/>
        <c:axId val="669697696"/>
      </c:scatterChart>
      <c:valAx>
        <c:axId val="669697304"/>
        <c:scaling>
          <c:orientation val="minMax"/>
          <c:max val="4000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nl-BE">
                    <a:solidFill>
                      <a:schemeClr val="tx1"/>
                    </a:solidFill>
                  </a:rPr>
                  <a:t>GDP per capita (in PPS)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9697696"/>
        <c:crosses val="autoZero"/>
        <c:crossBetween val="midCat"/>
      </c:valAx>
      <c:valAx>
        <c:axId val="669697696"/>
        <c:scaling>
          <c:orientation val="minMax"/>
          <c:max val="12"/>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nl-BE">
                    <a:solidFill>
                      <a:schemeClr val="tx1"/>
                    </a:solidFill>
                  </a:rPr>
                  <a:t>% of GDP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9697304"/>
        <c:crosses val="autoZero"/>
        <c:crossBetween val="midCat"/>
        <c:majorUnit val="1"/>
      </c:valAx>
      <c:spPr>
        <a:noFill/>
        <a:ln>
          <a:noFill/>
        </a:ln>
        <a:effectLst/>
      </c:spPr>
    </c:plotArea>
    <c:legend>
      <c:legendPos val="r"/>
      <c:layout>
        <c:manualLayout>
          <c:xMode val="edge"/>
          <c:yMode val="edge"/>
          <c:x val="9.0235977447263541E-2"/>
          <c:y val="5.12169728783902E-2"/>
          <c:w val="0.23797790901137356"/>
          <c:h val="0.35513209407012414"/>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135"/>
          </a:xfrm>
          <a:prstGeom prst="rect">
            <a:avLst/>
          </a:prstGeom>
        </p:spPr>
        <p:txBody>
          <a:bodyPr vert="horz" lIns="91429" tIns="45714" rIns="91429" bIns="45714" rtlCol="0"/>
          <a:lstStyle>
            <a:lvl1pPr algn="r">
              <a:defRPr sz="1200"/>
            </a:lvl1pPr>
          </a:lstStyle>
          <a:p>
            <a:fld id="{AC8F1E8C-6837-40DF-9E57-84D6178E6C76}" type="datetimeFigureOut">
              <a:rPr lang="en-GB" smtClean="0"/>
              <a:t>12/07/2022</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29" tIns="45714" rIns="91429"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1429" tIns="45714" rIns="91429" bIns="45714" rtlCol="0" anchor="b"/>
          <a:lstStyle>
            <a:lvl1pPr algn="r">
              <a:defRPr sz="1200"/>
            </a:lvl1pPr>
          </a:lstStyle>
          <a:p>
            <a:fld id="{132964FC-8485-41BF-AAF5-D1A6EF054DAD}" type="slidenum">
              <a:rPr lang="en-GB" smtClean="0"/>
              <a:t>‹#›</a:t>
            </a:fld>
            <a:endParaRPr lang="en-GB"/>
          </a:p>
        </p:txBody>
      </p:sp>
    </p:spTree>
    <p:extLst>
      <p:ext uri="{BB962C8B-B14F-4D97-AF65-F5344CB8AC3E}">
        <p14:creationId xmlns:p14="http://schemas.microsoft.com/office/powerpoint/2010/main" val="1740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5"/>
          </a:xfrm>
          <a:prstGeom prst="rect">
            <a:avLst/>
          </a:prstGeom>
        </p:spPr>
        <p:txBody>
          <a:bodyPr vert="horz" lIns="91429" tIns="45714" rIns="91429" bIns="45714" rtlCol="0"/>
          <a:lstStyle>
            <a:lvl1pPr algn="l">
              <a:defRPr sz="1200"/>
            </a:lvl1pPr>
          </a:lstStyle>
          <a:p>
            <a:endParaRPr lang="nl-NL"/>
          </a:p>
        </p:txBody>
      </p:sp>
      <p:sp>
        <p:nvSpPr>
          <p:cNvPr id="3" name="Tijdelijke aanduiding voor datum 2"/>
          <p:cNvSpPr>
            <a:spLocks noGrp="1"/>
          </p:cNvSpPr>
          <p:nvPr>
            <p:ph type="dt" idx="1"/>
          </p:nvPr>
        </p:nvSpPr>
        <p:spPr>
          <a:xfrm>
            <a:off x="3850444" y="1"/>
            <a:ext cx="2945659" cy="498135"/>
          </a:xfrm>
          <a:prstGeom prst="rect">
            <a:avLst/>
          </a:prstGeom>
        </p:spPr>
        <p:txBody>
          <a:bodyPr vert="horz" lIns="91429" tIns="45714" rIns="91429" bIns="45714" rtlCol="0"/>
          <a:lstStyle>
            <a:lvl1pPr algn="r">
              <a:defRPr sz="1200"/>
            </a:lvl1pPr>
          </a:lstStyle>
          <a:p>
            <a:fld id="{E70FE1A5-A99D-D94C-8142-832037CED5C2}" type="datetimeFigureOut">
              <a:rPr lang="nl-NL" smtClean="0"/>
              <a:t>12-7-2022</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29" tIns="45714" rIns="91429" bIns="45714" rtlCol="0" anchor="ctr"/>
          <a:lstStyle/>
          <a:p>
            <a:endParaRPr lang="nl-NL"/>
          </a:p>
        </p:txBody>
      </p:sp>
      <p:sp>
        <p:nvSpPr>
          <p:cNvPr id="5" name="Tijdelijke aanduiding voor notities 4"/>
          <p:cNvSpPr>
            <a:spLocks noGrp="1"/>
          </p:cNvSpPr>
          <p:nvPr>
            <p:ph type="body" sz="quarter" idx="3"/>
          </p:nvPr>
        </p:nvSpPr>
        <p:spPr>
          <a:xfrm>
            <a:off x="679768" y="4777959"/>
            <a:ext cx="5438140" cy="3909239"/>
          </a:xfrm>
          <a:prstGeom prst="rect">
            <a:avLst/>
          </a:prstGeom>
        </p:spPr>
        <p:txBody>
          <a:bodyPr vert="horz" lIns="91429" tIns="45714" rIns="91429" bIns="45714"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29" tIns="45714" rIns="91429" bIns="4571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30091"/>
            <a:ext cx="2945659" cy="498134"/>
          </a:xfrm>
          <a:prstGeom prst="rect">
            <a:avLst/>
          </a:prstGeom>
        </p:spPr>
        <p:txBody>
          <a:bodyPr vert="horz" lIns="91429" tIns="45714" rIns="91429" bIns="45714" rtlCol="0" anchor="b"/>
          <a:lstStyle>
            <a:lvl1pPr algn="r">
              <a:defRPr sz="1200"/>
            </a:lvl1pPr>
          </a:lstStyle>
          <a:p>
            <a:fld id="{218AD7EE-41D4-F844-86FB-66557ACB022A}" type="slidenum">
              <a:rPr lang="nl-NL" smtClean="0"/>
              <a:t>‹#›</a:t>
            </a:fld>
            <a:endParaRPr lang="nl-NL"/>
          </a:p>
        </p:txBody>
      </p:sp>
    </p:spTree>
    <p:extLst>
      <p:ext uri="{BB962C8B-B14F-4D97-AF65-F5344CB8AC3E}">
        <p14:creationId xmlns:p14="http://schemas.microsoft.com/office/powerpoint/2010/main" val="183921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fld id="{FC18C165-38A2-4FF4-A1BD-D619E01290F4}" type="slidenum">
              <a:rPr lang="nl-NL" smtClean="0"/>
              <a:pPr/>
              <a:t>2</a:t>
            </a:fld>
            <a:endParaRPr lang="nl-NL"/>
          </a:p>
        </p:txBody>
      </p:sp>
      <p:sp>
        <p:nvSpPr>
          <p:cNvPr id="6" name="Date Placeholder 5"/>
          <p:cNvSpPr>
            <a:spLocks noGrp="1"/>
          </p:cNvSpPr>
          <p:nvPr>
            <p:ph type="dt" idx="12"/>
          </p:nvPr>
        </p:nvSpPr>
        <p:spPr/>
        <p:txBody>
          <a:bodyPr/>
          <a:lstStyle/>
          <a:p>
            <a:r>
              <a:rPr lang="nl-NL"/>
              <a:t>Jozef Pacolet, Annelies De Coninck, Tom Strengs - 19/04/2010 - 15:40</a:t>
            </a:r>
          </a:p>
        </p:txBody>
      </p:sp>
    </p:spTree>
    <p:extLst>
      <p:ext uri="{BB962C8B-B14F-4D97-AF65-F5344CB8AC3E}">
        <p14:creationId xmlns:p14="http://schemas.microsoft.com/office/powerpoint/2010/main" val="315614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28EA585A-E2F7-4F86-B378-030C62B2B725}" type="slidenum">
              <a:rPr lang="nl-NL" smtClean="0"/>
              <a:pPr/>
              <a:t>17</a:t>
            </a:fld>
            <a:endParaRPr lang="nl-NL"/>
          </a:p>
        </p:txBody>
      </p:sp>
    </p:spTree>
    <p:extLst>
      <p:ext uri="{BB962C8B-B14F-4D97-AF65-F5344CB8AC3E}">
        <p14:creationId xmlns:p14="http://schemas.microsoft.com/office/powerpoint/2010/main" val="819648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648000"/>
            <a:ext cx="9144000" cy="621000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9144000" cy="4456800"/>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ctrTitle"/>
          </p:nvPr>
        </p:nvSpPr>
        <p:spPr>
          <a:xfrm>
            <a:off x="576000" y="1080000"/>
            <a:ext cx="7992000" cy="4024800"/>
          </a:xfrm>
        </p:spPr>
        <p:txBody>
          <a:bodyPr anchor="b"/>
          <a:lstStyle>
            <a:lvl1pPr algn="l">
              <a:defRPr sz="6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6000" y="5392800"/>
            <a:ext cx="7992000" cy="820799"/>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80" y="339399"/>
            <a:ext cx="2810262" cy="12649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38334-A03D-1946-9445-60CA53F009F2}" type="datetime1">
              <a:rPr lang="nl-BE" smtClean="0"/>
              <a:t>12/07/2022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CAE1F-8864-A643-BD5E-1B9C8A66C639}" type="datetime1">
              <a:rPr lang="nl-BE" smtClean="0"/>
              <a:t>12/07/2022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18F406-9EEB-C449-9945-8BF4344FD190}" type="datetime1">
              <a:rPr lang="nl-BE" smtClean="0"/>
              <a:t>12/07/2022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53F168-BF71-3340-B7D9-C2BF39076A7E}" type="datetime1">
              <a:rPr lang="nl-BE" smtClean="0"/>
              <a:t>12/07/2022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F103-B8DC-A24B-89E2-5997841DED57}"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1B146-BA7E-394F-97CA-11582A8B0AB3}"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41965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51D6D-DAB2-1B41-8A7D-13D1A6832398}"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502325" y="6210000"/>
            <a:ext cx="648000" cy="648000"/>
          </a:xfrm>
        </p:spPr>
        <p:txBody>
          <a:bodyPr/>
          <a:lstStyle/>
          <a:p>
            <a:fld id="{511A26E9-DBCF-7144-9590-D3680FCA9917}" type="datetime1">
              <a:rPr lang="nl-BE" smtClean="0"/>
              <a:t>12/07/2022</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628650" y="6209999"/>
            <a:ext cx="648000" cy="648000"/>
          </a:xfrm>
        </p:spPr>
        <p:txBody>
          <a:bodyPr/>
          <a:lstStyle/>
          <a:p>
            <a:fld id="{98EBB0EA-5BAC-FA4C-8300-43CFBEC32614}"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7" name="Rechthoek 6"/>
          <p:cNvSpPr/>
          <p:nvPr userDrawn="1"/>
        </p:nvSpPr>
        <p:spPr>
          <a:xfrm>
            <a:off x="0" y="0"/>
            <a:ext cx="9144000" cy="6207560"/>
          </a:xfrm>
          <a:prstGeom prst="rect">
            <a:avLst/>
          </a:prstGeom>
          <a:solidFill>
            <a:srgbClr val="DC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rotWithShape="1">
          <a:blip r:embed="rId2">
            <a:extLst>
              <a:ext uri="{28A0092B-C50C-407E-A947-70E740481C1C}">
                <a14:useLocalDpi xmlns:a14="http://schemas.microsoft.com/office/drawing/2010/main" val="0"/>
              </a:ext>
            </a:extLst>
          </a:blip>
          <a:srcRect r="37299" b="55168"/>
          <a:stretch/>
        </p:blipFill>
        <p:spPr>
          <a:xfrm>
            <a:off x="4500000" y="676800"/>
            <a:ext cx="4644000" cy="5526000"/>
          </a:xfrm>
          <a:prstGeom prst="rect">
            <a:avLst/>
          </a:prstGeom>
        </p:spPr>
      </p:pic>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C2EF86-112C-B94A-B65A-CD78C1545477}"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EC06D2-B76E-4A45-BD86-553C82A5EEAE}"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54623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lIns="0" tIns="0" rIns="0" bIns="0"/>
          <a:lstStyle>
            <a:lvl1pPr marL="0" indent="0">
              <a:buNone/>
              <a:defRPr sz="2400" baseline="0">
                <a:solidFill>
                  <a:srgbClr val="2F4D5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72E17A-D301-9E4B-B033-4F3BB2FECDFC}" type="datetime1">
              <a:rPr lang="nl-BE" smtClean="0"/>
              <a:t>12/07/2022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EBB0EA-5BAC-FA4C-8300-43CFBEC32614}" type="slidenum">
              <a:rPr lang="nl-NL" smtClean="0"/>
              <a:t>‹#›</a:t>
            </a:fld>
            <a:endParaRPr lang="nl-NL"/>
          </a:p>
        </p:txBody>
      </p:sp>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l="-7" t="-9" r="37305" b="55176"/>
          <a:stretch/>
        </p:blipFill>
        <p:spPr>
          <a:xfrm>
            <a:off x="4500000" y="676800"/>
            <a:ext cx="4644000" cy="552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ekop">
    <p:spTree>
      <p:nvGrpSpPr>
        <p:cNvPr id="1" name=""/>
        <p:cNvGrpSpPr/>
        <p:nvPr/>
      </p:nvGrpSpPr>
      <p:grpSpPr>
        <a:xfrm>
          <a:off x="0" y="0"/>
          <a:ext cx="0" cy="0"/>
          <a:chOff x="0" y="0"/>
          <a:chExt cx="0" cy="0"/>
        </a:xfrm>
      </p:grpSpPr>
      <p:sp>
        <p:nvSpPr>
          <p:cNvPr id="7" name="Rechthoek 6"/>
          <p:cNvSpPr/>
          <p:nvPr userDrawn="1"/>
        </p:nvSpPr>
        <p:spPr>
          <a:xfrm>
            <a:off x="0" y="0"/>
            <a:ext cx="9144000" cy="6209997"/>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1"/>
          <p:cNvSpPr>
            <a:spLocks noGrp="1"/>
          </p:cNvSpPr>
          <p:nvPr>
            <p:ph type="title"/>
          </p:nvPr>
        </p:nvSpPr>
        <p:spPr>
          <a:xfrm>
            <a:off x="2551494" y="2509200"/>
            <a:ext cx="4280400" cy="1188000"/>
          </a:xfrm>
        </p:spPr>
        <p:txBody>
          <a:bodyPr anchor="b">
            <a:normAutofit/>
          </a:bodyPr>
          <a:lstStyle>
            <a:lvl1pPr>
              <a:defRPr sz="800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FDDEC-548E-E044-9784-FFDAF6DCD24A}" type="datetime1">
              <a:rPr lang="nl-BE" smtClean="0"/>
              <a:t>12/07/2022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3B510D-2D62-1740-B5C7-D400630C74A3}" type="datetime1">
              <a:rPr lang="nl-BE" smtClean="0"/>
              <a:t>12/07/2022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8EBB0EA-5BAC-FA4C-8300-43CFBEC3261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9144000" cy="648000"/>
          </a:xfrm>
          <a:prstGeom prst="rect">
            <a:avLst/>
          </a:prstGeom>
          <a:solidFill>
            <a:srgbClr val="1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t" anchorCtr="0">
            <a:normAutofit/>
          </a:bodyPr>
          <a:lstStyle/>
          <a:p>
            <a:r>
              <a:rPr lang="nl-NL" dirty="0"/>
              <a:t>Titelstijl van model bewerken</a:t>
            </a:r>
            <a:endParaRPr lang="en-US" dirty="0"/>
          </a:p>
        </p:txBody>
      </p:sp>
      <p:sp>
        <p:nvSpPr>
          <p:cNvPr id="3" name="Text Placeholder 2"/>
          <p:cNvSpPr>
            <a:spLocks noGrp="1"/>
          </p:cNvSpPr>
          <p:nvPr>
            <p:ph type="body" idx="1"/>
          </p:nvPr>
        </p:nvSpPr>
        <p:spPr>
          <a:xfrm>
            <a:off x="628650" y="1825625"/>
            <a:ext cx="7886700" cy="41148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502325"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12066247-4124-F94C-8947-2682CAC90B66}" type="datetime1">
              <a:rPr lang="nl-BE" smtClean="0"/>
              <a:t>12/07/2022</a:t>
            </a:fld>
            <a:endParaRPr lang="nl-NL" dirty="0"/>
          </a:p>
        </p:txBody>
      </p:sp>
      <p:sp>
        <p:nvSpPr>
          <p:cNvPr id="5" name="Footer Placeholder 4"/>
          <p:cNvSpPr>
            <a:spLocks noGrp="1"/>
          </p:cNvSpPr>
          <p:nvPr>
            <p:ph type="ftr" sz="quarter" idx="3"/>
          </p:nvPr>
        </p:nvSpPr>
        <p:spPr>
          <a:xfrm>
            <a:off x="2376000" y="6210000"/>
            <a:ext cx="3086100" cy="648000"/>
          </a:xfrm>
          <a:prstGeom prst="rect">
            <a:avLst/>
          </a:prstGeom>
        </p:spPr>
        <p:txBody>
          <a:bodyPr vert="horz" lIns="0" tIns="0" rIns="0" bIns="0" rtlCol="0" anchor="ctr"/>
          <a:lstStyle>
            <a:lvl1pPr algn="l">
              <a:defRPr sz="1000" baseline="0">
                <a:solidFill>
                  <a:schemeClr val="bg1"/>
                </a:solidFill>
                <a:latin typeface="Arial" charset="0"/>
              </a:defRPr>
            </a:lvl1pPr>
          </a:lstStyle>
          <a:p>
            <a:endParaRPr lang="nl-NL" dirty="0"/>
          </a:p>
        </p:txBody>
      </p:sp>
      <p:sp>
        <p:nvSpPr>
          <p:cNvPr id="6" name="Slide Number Placeholder 5"/>
          <p:cNvSpPr>
            <a:spLocks noGrp="1"/>
          </p:cNvSpPr>
          <p:nvPr>
            <p:ph type="sldNum" sz="quarter" idx="4"/>
          </p:nvPr>
        </p:nvSpPr>
        <p:spPr>
          <a:xfrm>
            <a:off x="628650" y="6209999"/>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98EBB0EA-5BAC-FA4C-8300-43CFBEC32614}" type="slidenum">
              <a:rPr lang="nl-NL" smtClean="0"/>
              <a:pPr/>
              <a:t>‹#›</a:t>
            </a:fld>
            <a:endParaRPr lang="nl-NL" dirty="0"/>
          </a:p>
        </p:txBody>
      </p:sp>
      <p:pic>
        <p:nvPicPr>
          <p:cNvPr id="8" name="Afbeelding 7"/>
          <p:cNvPicPr>
            <a:picLocks noChangeAspect="1"/>
          </p:cNvPicPr>
          <p:nvPr userDrawn="1"/>
        </p:nvPicPr>
        <p:blipFill rotWithShape="1">
          <a:blip r:embed="rId18">
            <a:extLst>
              <a:ext uri="{28A0092B-C50C-407E-A947-70E740481C1C}">
                <a14:useLocalDpi xmlns:a14="http://schemas.microsoft.com/office/drawing/2010/main" val="0"/>
              </a:ext>
            </a:extLst>
          </a:blip>
          <a:srcRect t="-3" b="37390"/>
          <a:stretch/>
        </p:blipFill>
        <p:spPr>
          <a:xfrm>
            <a:off x="7596377" y="6353999"/>
            <a:ext cx="1405128" cy="396000"/>
          </a:xfrm>
          <a:prstGeom prst="rect">
            <a:avLst/>
          </a:prstGeom>
        </p:spPr>
      </p:pic>
    </p:spTree>
    <p:extLst>
      <p:ext uri="{BB962C8B-B14F-4D97-AF65-F5344CB8AC3E}">
        <p14:creationId xmlns:p14="http://schemas.microsoft.com/office/powerpoint/2010/main" val="150522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75"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6" r:id="rId16"/>
  </p:sldLayoutIdLst>
  <p:hf hdr="0" ftr="0" dt="0"/>
  <p:txStyles>
    <p:titleStyle>
      <a:lvl1pPr algn="l" defTabSz="914400" rtl="0" eaLnBrk="1" latinLnBrk="0" hangingPunct="1">
        <a:lnSpc>
          <a:spcPct val="90000"/>
        </a:lnSpc>
        <a:spcBef>
          <a:spcPct val="0"/>
        </a:spcBef>
        <a:buNone/>
        <a:defRPr sz="4400" kern="1200" baseline="0">
          <a:solidFill>
            <a:srgbClr val="1D8DB0"/>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2F4D5D"/>
          </a:solidFill>
          <a:latin typeface="Arial"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2F4D5D"/>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F4D5D"/>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F4D5D"/>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rias.kuleuven.be/handle/123456789/676373"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ocialeurope.eu/author/alejandro-moledo" TargetMode="External"/><Relationship Id="rId2" Type="http://schemas.openxmlformats.org/officeDocument/2006/relationships/hyperlink" Target="https://lirias.kuleuven.be/handle/123456789/676373" TargetMode="External"/><Relationship Id="rId1" Type="http://schemas.openxmlformats.org/officeDocument/2006/relationships/slideLayout" Target="../slideLayouts/slideLayout2.xml"/><Relationship Id="rId4" Type="http://schemas.openxmlformats.org/officeDocument/2006/relationships/hyperlink" Target="https://socialeurope.eu/author/alvaro-couceir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ocialeurope.eu/author/alvaro-couceiro" TargetMode="External"/><Relationship Id="rId2" Type="http://schemas.openxmlformats.org/officeDocument/2006/relationships/hyperlink" Target="https://socialeurope.eu/disability-deinstitutionalisation-and-dela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6000" y="1616852"/>
            <a:ext cx="7992000" cy="3487947"/>
          </a:xfrm>
        </p:spPr>
        <p:txBody>
          <a:bodyPr anchor="ctr" anchorCtr="0">
            <a:normAutofit/>
          </a:bodyPr>
          <a:lstStyle/>
          <a:p>
            <a:r>
              <a:rPr lang="en-GB" sz="3200" b="1" cap="all" dirty="0"/>
              <a:t>Delivering on principle 18 of the EPSR: adequate long-term care</a:t>
            </a:r>
            <a:br>
              <a:rPr lang="en-GB" sz="3200" dirty="0"/>
            </a:br>
            <a:br>
              <a:rPr lang="en-GB" sz="3200" dirty="0"/>
            </a:br>
            <a:br>
              <a:rPr lang="en-GB" sz="3200" dirty="0"/>
            </a:br>
            <a:r>
              <a:rPr lang="en-US" sz="2200" dirty="0"/>
              <a:t>Hybrid seminar Montepulciano, 7 July 2022,</a:t>
            </a:r>
            <a:br>
              <a:rPr lang="en-US" sz="2200" dirty="0"/>
            </a:br>
            <a:r>
              <a:rPr lang="en-US" sz="2200" dirty="0"/>
              <a:t>ETUC</a:t>
            </a:r>
            <a:endParaRPr lang="nl-NL" sz="3200" dirty="0"/>
          </a:p>
        </p:txBody>
      </p:sp>
      <p:sp>
        <p:nvSpPr>
          <p:cNvPr id="3" name="Ondertitel 2"/>
          <p:cNvSpPr>
            <a:spLocks noGrp="1"/>
          </p:cNvSpPr>
          <p:nvPr>
            <p:ph type="subTitle" idx="1"/>
          </p:nvPr>
        </p:nvSpPr>
        <p:spPr/>
        <p:txBody>
          <a:bodyPr>
            <a:normAutofit fontScale="70000" lnSpcReduction="20000"/>
          </a:bodyPr>
          <a:lstStyle/>
          <a:p>
            <a:pPr algn="ctr"/>
            <a:r>
              <a:rPr lang="nl-BE" sz="3600" dirty="0">
                <a:solidFill>
                  <a:srgbClr val="003399"/>
                </a:solidFill>
              </a:rPr>
              <a:t>Jozef Pacolet </a:t>
            </a:r>
          </a:p>
          <a:p>
            <a:pPr algn="ctr"/>
            <a:r>
              <a:rPr lang="nl-BE" dirty="0">
                <a:solidFill>
                  <a:srgbClr val="003399"/>
                </a:solidFill>
              </a:rPr>
              <a:t>HIVA - Research </a:t>
            </a:r>
            <a:r>
              <a:rPr lang="nl-BE" dirty="0" err="1">
                <a:solidFill>
                  <a:srgbClr val="003399"/>
                </a:solidFill>
              </a:rPr>
              <a:t>Institute</a:t>
            </a:r>
            <a:r>
              <a:rPr lang="nl-BE" dirty="0">
                <a:solidFill>
                  <a:srgbClr val="003399"/>
                </a:solidFill>
              </a:rPr>
              <a:t> </a:t>
            </a:r>
            <a:r>
              <a:rPr lang="nl-BE" dirty="0" err="1">
                <a:solidFill>
                  <a:srgbClr val="003399"/>
                </a:solidFill>
              </a:rPr>
              <a:t>for</a:t>
            </a:r>
            <a:r>
              <a:rPr lang="nl-BE" dirty="0">
                <a:solidFill>
                  <a:srgbClr val="003399"/>
                </a:solidFill>
              </a:rPr>
              <a:t> </a:t>
            </a:r>
            <a:r>
              <a:rPr lang="nl-BE" dirty="0" err="1">
                <a:solidFill>
                  <a:srgbClr val="003399"/>
                </a:solidFill>
              </a:rPr>
              <a:t>Work</a:t>
            </a:r>
            <a:r>
              <a:rPr lang="nl-BE" dirty="0">
                <a:solidFill>
                  <a:srgbClr val="003399"/>
                </a:solidFill>
              </a:rPr>
              <a:t> </a:t>
            </a:r>
            <a:r>
              <a:rPr lang="nl-BE" dirty="0" err="1">
                <a:solidFill>
                  <a:srgbClr val="003399"/>
                </a:solidFill>
              </a:rPr>
              <a:t>and</a:t>
            </a:r>
            <a:r>
              <a:rPr lang="nl-BE" dirty="0">
                <a:solidFill>
                  <a:srgbClr val="003399"/>
                </a:solidFill>
              </a:rPr>
              <a:t> Society, Katholieke Universiteit Leuven</a:t>
            </a:r>
          </a:p>
          <a:p>
            <a:endParaRPr lang="nl-NL" dirty="0"/>
          </a:p>
        </p:txBody>
      </p:sp>
    </p:spTree>
    <p:extLst>
      <p:ext uri="{BB962C8B-B14F-4D97-AF65-F5344CB8AC3E}">
        <p14:creationId xmlns:p14="http://schemas.microsoft.com/office/powerpoint/2010/main" val="201315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GB" sz="2400" b="1" dirty="0">
                <a:effectLst/>
                <a:latin typeface="Century Gothic" panose="020B0502020202020204" pitchFamily="34" charset="0"/>
                <a:ea typeface="Times New Roman" panose="02020603050405020304" pitchFamily="18" charset="0"/>
                <a:cs typeface="Times New Roman" panose="02020603050405020304" pitchFamily="18" charset="0"/>
              </a:rPr>
              <a:t>Relationship between development of residential care and home care, % of population, 2019: </a:t>
            </a:r>
            <a:r>
              <a:rPr lang="en-GB" sz="24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but home care and community care are both needed</a:t>
            </a:r>
            <a:br>
              <a:rPr lang="nl-BE" sz="2400" b="1"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10</a:t>
            </a:fld>
            <a:endParaRPr lang="nl-NL"/>
          </a:p>
        </p:txBody>
      </p:sp>
      <p:graphicFrame>
        <p:nvGraphicFramePr>
          <p:cNvPr id="5" name="Content Placeholder 4">
            <a:extLst>
              <a:ext uri="{FF2B5EF4-FFF2-40B4-BE49-F238E27FC236}">
                <a16:creationId xmlns:a16="http://schemas.microsoft.com/office/drawing/2014/main" id="{9EC02A72-D39A-4B93-AB28-A7D902C588AB}"/>
              </a:ext>
            </a:extLst>
          </p:cNvPr>
          <p:cNvGraphicFramePr>
            <a:graphicFrameLocks noGrp="1"/>
          </p:cNvGraphicFramePr>
          <p:nvPr>
            <p:ph idx="1"/>
            <p:extLst>
              <p:ext uri="{D42A27DB-BD31-4B8C-83A1-F6EECF244321}">
                <p14:modId xmlns:p14="http://schemas.microsoft.com/office/powerpoint/2010/main" val="3582014777"/>
              </p:ext>
            </p:extLst>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14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GB" sz="2000" b="1" dirty="0">
                <a:latin typeface="Century Gothic" panose="020B0502020202020204" pitchFamily="34" charset="0"/>
                <a:ea typeface="Times New Roman" panose="02020603050405020304" pitchFamily="18" charset="0"/>
                <a:cs typeface="Times New Roman" panose="02020603050405020304" pitchFamily="18" charset="0"/>
              </a:rPr>
              <a:t>In cash and in-kind benefits for disability, old-age, sickness/health and survivors function, % of GDP, EU-28, 2018</a:t>
            </a:r>
            <a:br>
              <a:rPr lang="nl-BE" sz="2000" b="1" dirty="0">
                <a:latin typeface="Century Gothic" panose="020B0502020202020204" pitchFamily="34" charset="0"/>
                <a:ea typeface="Times New Roman" panose="02020603050405020304" pitchFamily="18" charset="0"/>
                <a:cs typeface="Times New Roman" panose="02020603050405020304" pitchFamily="18" charset="0"/>
              </a:rPr>
            </a:br>
            <a:endParaRPr lang="en-GB" sz="20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11</a:t>
            </a:fld>
            <a:endParaRPr lang="nl-NL"/>
          </a:p>
        </p:txBody>
      </p:sp>
      <p:graphicFrame>
        <p:nvGraphicFramePr>
          <p:cNvPr id="5" name="Content Placeholder 4">
            <a:extLst>
              <a:ext uri="{FF2B5EF4-FFF2-40B4-BE49-F238E27FC236}">
                <a16:creationId xmlns:a16="http://schemas.microsoft.com/office/drawing/2014/main" id="{1526C072-AF77-4E04-927E-E9F6B9FA23AB}"/>
              </a:ext>
            </a:extLst>
          </p:cNvPr>
          <p:cNvGraphicFramePr>
            <a:graphicFrameLocks noGrp="1"/>
          </p:cNvGraphicFramePr>
          <p:nvPr>
            <p:ph idx="1"/>
            <p:extLst>
              <p:ext uri="{D42A27DB-BD31-4B8C-83A1-F6EECF244321}">
                <p14:modId xmlns:p14="http://schemas.microsoft.com/office/powerpoint/2010/main" val="2481631566"/>
              </p:ext>
            </p:extLst>
          </p:nvPr>
        </p:nvGraphicFramePr>
        <p:xfrm>
          <a:off x="628650" y="1343025"/>
          <a:ext cx="7800975"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08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GB" sz="2400" dirty="0">
                <a:effectLst/>
                <a:latin typeface="Garamond" panose="02020404030301010803" pitchFamily="18" charset="0"/>
                <a:ea typeface="Times New Roman" panose="02020603050405020304" pitchFamily="18" charset="0"/>
                <a:cs typeface="Times New Roman" panose="02020603050405020304" pitchFamily="18" charset="0"/>
              </a:rPr>
              <a:t>Complementarity between in-cash and in-kind benefits, total of disability, old-age, sickness/healthcare, and survivors function, % of GDP, 2018 : </a:t>
            </a:r>
            <a:r>
              <a:rPr lang="en-GB" sz="2400" dirty="0">
                <a:solidFill>
                  <a:srgbClr val="FF0000"/>
                </a:solidFill>
                <a:effectLst/>
                <a:latin typeface="Garamond" panose="02020404030301010803" pitchFamily="18" charset="0"/>
                <a:ea typeface="Times New Roman" panose="02020603050405020304" pitchFamily="18" charset="0"/>
                <a:cs typeface="Times New Roman" panose="02020603050405020304" pitchFamily="18" charset="0"/>
              </a:rPr>
              <a:t>no contradiction between expansion of in cash benefits and in kind benefits</a:t>
            </a:r>
            <a:endParaRPr lang="en-GB" sz="2400" dirty="0">
              <a:solidFill>
                <a:srgbClr val="FF0000"/>
              </a:solidFill>
            </a:endParaRPr>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12</a:t>
            </a:fld>
            <a:endParaRPr lang="nl-NL"/>
          </a:p>
        </p:txBody>
      </p:sp>
      <p:graphicFrame>
        <p:nvGraphicFramePr>
          <p:cNvPr id="5" name="Content Placeholder 4">
            <a:extLst>
              <a:ext uri="{FF2B5EF4-FFF2-40B4-BE49-F238E27FC236}">
                <a16:creationId xmlns:a16="http://schemas.microsoft.com/office/drawing/2014/main" id="{7C7D1924-640D-44BA-A20C-F202AD844464}"/>
              </a:ext>
            </a:extLst>
          </p:cNvPr>
          <p:cNvGraphicFramePr>
            <a:graphicFrameLocks noGrp="1"/>
          </p:cNvGraphicFramePr>
          <p:nvPr>
            <p:ph idx="1"/>
            <p:extLst>
              <p:ext uri="{D42A27DB-BD31-4B8C-83A1-F6EECF244321}">
                <p14:modId xmlns:p14="http://schemas.microsoft.com/office/powerpoint/2010/main" val="1394255867"/>
              </p:ext>
            </p:extLst>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17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5FD6-1019-45B0-87DC-5405A57B645D}"/>
              </a:ext>
            </a:extLst>
          </p:cNvPr>
          <p:cNvSpPr>
            <a:spLocks noGrp="1"/>
          </p:cNvSpPr>
          <p:nvPr>
            <p:ph type="title"/>
          </p:nvPr>
        </p:nvSpPr>
        <p:spPr/>
        <p:txBody>
          <a:bodyPr>
            <a:normAutofit/>
          </a:bodyPr>
          <a:lstStyle/>
          <a:p>
            <a:r>
              <a:rPr lang="en-US" sz="1800" b="1" i="1" u="sng" dirty="0">
                <a:solidFill>
                  <a:srgbClr val="2F4D5D"/>
                </a:solidFill>
                <a:ea typeface="+mn-ea"/>
                <a:cs typeface="+mn-cs"/>
              </a:rPr>
              <a:t>LTC: public and private spending for health long-term care social long-term care as % of GDP : </a:t>
            </a:r>
            <a:r>
              <a:rPr lang="en-US" sz="1800" b="1" i="1" u="sng" dirty="0">
                <a:solidFill>
                  <a:srgbClr val="FF0000"/>
                </a:solidFill>
                <a:ea typeface="+mn-ea"/>
                <a:cs typeface="+mn-cs"/>
              </a:rPr>
              <a:t>co-payment is sometimes substantial and private insurance almost non-existing</a:t>
            </a:r>
            <a:endParaRPr lang="nl-BE" sz="1800" b="1" i="1" u="sng" dirty="0">
              <a:solidFill>
                <a:srgbClr val="FF0000"/>
              </a:solidFill>
              <a:ea typeface="+mn-ea"/>
              <a:cs typeface="+mn-cs"/>
            </a:endParaRPr>
          </a:p>
        </p:txBody>
      </p:sp>
      <p:sp>
        <p:nvSpPr>
          <p:cNvPr id="4" name="Slide Number Placeholder 3">
            <a:extLst>
              <a:ext uri="{FF2B5EF4-FFF2-40B4-BE49-F238E27FC236}">
                <a16:creationId xmlns:a16="http://schemas.microsoft.com/office/drawing/2014/main" id="{39621548-6315-401D-9B21-266398A8C979}"/>
              </a:ext>
            </a:extLst>
          </p:cNvPr>
          <p:cNvSpPr>
            <a:spLocks noGrp="1"/>
          </p:cNvSpPr>
          <p:nvPr>
            <p:ph type="sldNum" sz="quarter" idx="12"/>
          </p:nvPr>
        </p:nvSpPr>
        <p:spPr/>
        <p:txBody>
          <a:bodyPr/>
          <a:lstStyle/>
          <a:p>
            <a:fld id="{98EBB0EA-5BAC-FA4C-8300-43CFBEC32614}" type="slidenum">
              <a:rPr lang="nl-NL" smtClean="0"/>
              <a:t>13</a:t>
            </a:fld>
            <a:endParaRPr lang="nl-NL"/>
          </a:p>
        </p:txBody>
      </p:sp>
      <p:sp>
        <p:nvSpPr>
          <p:cNvPr id="6" name="TextBox 5">
            <a:extLst>
              <a:ext uri="{FF2B5EF4-FFF2-40B4-BE49-F238E27FC236}">
                <a16:creationId xmlns:a16="http://schemas.microsoft.com/office/drawing/2014/main" id="{69C25B54-3FE1-48E0-871D-7C62DB511AE8}"/>
              </a:ext>
            </a:extLst>
          </p:cNvPr>
          <p:cNvSpPr txBox="1"/>
          <p:nvPr/>
        </p:nvSpPr>
        <p:spPr>
          <a:xfrm>
            <a:off x="192024" y="6209999"/>
            <a:ext cx="3202750" cy="246221"/>
          </a:xfrm>
          <a:prstGeom prst="rect">
            <a:avLst/>
          </a:prstGeom>
          <a:noFill/>
        </p:spPr>
        <p:txBody>
          <a:bodyPr wrap="square" rtlCol="0">
            <a:spAutoFit/>
          </a:bodyPr>
          <a:lstStyle/>
          <a:p>
            <a:r>
              <a:rPr lang="nl-BE" sz="1000" dirty="0"/>
              <a:t>Source: </a:t>
            </a:r>
            <a:r>
              <a:rPr lang="nl-BE" sz="1000" dirty="0" err="1"/>
              <a:t>Eurostat</a:t>
            </a:r>
            <a:r>
              <a:rPr lang="nl-BE" sz="1000" dirty="0"/>
              <a:t> SHA</a:t>
            </a:r>
          </a:p>
        </p:txBody>
      </p:sp>
      <p:graphicFrame>
        <p:nvGraphicFramePr>
          <p:cNvPr id="9" name="Content Placeholder 8">
            <a:extLst>
              <a:ext uri="{FF2B5EF4-FFF2-40B4-BE49-F238E27FC236}">
                <a16:creationId xmlns:a16="http://schemas.microsoft.com/office/drawing/2014/main" id="{E0450C12-59C4-4436-81FB-61CE22983614}"/>
              </a:ext>
            </a:extLst>
          </p:cNvPr>
          <p:cNvGraphicFramePr>
            <a:graphicFrameLocks noGrp="1"/>
          </p:cNvGraphicFramePr>
          <p:nvPr>
            <p:ph idx="1"/>
            <p:extLst>
              <p:ext uri="{D42A27DB-BD31-4B8C-83A1-F6EECF244321}">
                <p14:modId xmlns:p14="http://schemas.microsoft.com/office/powerpoint/2010/main" val="396933187"/>
              </p:ext>
            </p:extLst>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34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5FD6-1019-45B0-87DC-5405A57B645D}"/>
              </a:ext>
            </a:extLst>
          </p:cNvPr>
          <p:cNvSpPr>
            <a:spLocks noGrp="1"/>
          </p:cNvSpPr>
          <p:nvPr>
            <p:ph type="title"/>
          </p:nvPr>
        </p:nvSpPr>
        <p:spPr/>
        <p:txBody>
          <a:bodyPr>
            <a:normAutofit/>
          </a:bodyPr>
          <a:lstStyle/>
          <a:p>
            <a:r>
              <a:rPr lang="en-US" sz="1800" b="1" i="1" u="sng" dirty="0">
                <a:solidFill>
                  <a:srgbClr val="2F4D5D"/>
                </a:solidFill>
                <a:ea typeface="+mn-ea"/>
                <a:cs typeface="+mn-cs"/>
              </a:rPr>
              <a:t>LTC: public and private spending for residential health long-term care as % of GDP: </a:t>
            </a:r>
            <a:r>
              <a:rPr lang="en-US" sz="1800" b="1" i="1" u="sng" dirty="0">
                <a:solidFill>
                  <a:srgbClr val="FF0000"/>
                </a:solidFill>
                <a:ea typeface="+mn-ea"/>
                <a:cs typeface="+mn-cs"/>
              </a:rPr>
              <a:t>co-payment is sometimes substantial and private insurance almost non-existing</a:t>
            </a:r>
            <a:endParaRPr lang="nl-BE" sz="1800" b="1" i="1" u="sng" dirty="0">
              <a:solidFill>
                <a:srgbClr val="2F4D5D"/>
              </a:solidFill>
              <a:ea typeface="+mn-ea"/>
              <a:cs typeface="+mn-cs"/>
            </a:endParaRPr>
          </a:p>
        </p:txBody>
      </p:sp>
      <p:sp>
        <p:nvSpPr>
          <p:cNvPr id="4" name="Slide Number Placeholder 3">
            <a:extLst>
              <a:ext uri="{FF2B5EF4-FFF2-40B4-BE49-F238E27FC236}">
                <a16:creationId xmlns:a16="http://schemas.microsoft.com/office/drawing/2014/main" id="{39621548-6315-401D-9B21-266398A8C979}"/>
              </a:ext>
            </a:extLst>
          </p:cNvPr>
          <p:cNvSpPr>
            <a:spLocks noGrp="1"/>
          </p:cNvSpPr>
          <p:nvPr>
            <p:ph type="sldNum" sz="quarter" idx="12"/>
          </p:nvPr>
        </p:nvSpPr>
        <p:spPr/>
        <p:txBody>
          <a:bodyPr/>
          <a:lstStyle/>
          <a:p>
            <a:fld id="{98EBB0EA-5BAC-FA4C-8300-43CFBEC32614}" type="slidenum">
              <a:rPr lang="nl-NL" smtClean="0"/>
              <a:t>14</a:t>
            </a:fld>
            <a:endParaRPr lang="nl-NL"/>
          </a:p>
        </p:txBody>
      </p:sp>
      <p:sp>
        <p:nvSpPr>
          <p:cNvPr id="6" name="TextBox 5">
            <a:extLst>
              <a:ext uri="{FF2B5EF4-FFF2-40B4-BE49-F238E27FC236}">
                <a16:creationId xmlns:a16="http://schemas.microsoft.com/office/drawing/2014/main" id="{69C25B54-3FE1-48E0-871D-7C62DB511AE8}"/>
              </a:ext>
            </a:extLst>
          </p:cNvPr>
          <p:cNvSpPr txBox="1"/>
          <p:nvPr/>
        </p:nvSpPr>
        <p:spPr>
          <a:xfrm>
            <a:off x="192024" y="6209999"/>
            <a:ext cx="3202750" cy="246221"/>
          </a:xfrm>
          <a:prstGeom prst="rect">
            <a:avLst/>
          </a:prstGeom>
          <a:noFill/>
        </p:spPr>
        <p:txBody>
          <a:bodyPr wrap="square" rtlCol="0">
            <a:spAutoFit/>
          </a:bodyPr>
          <a:lstStyle/>
          <a:p>
            <a:r>
              <a:rPr lang="nl-BE" sz="1000" dirty="0"/>
              <a:t>Source: </a:t>
            </a:r>
            <a:r>
              <a:rPr lang="nl-BE" sz="1000" dirty="0" err="1"/>
              <a:t>Eurostat</a:t>
            </a:r>
            <a:r>
              <a:rPr lang="nl-BE" sz="1000" dirty="0"/>
              <a:t> SHA</a:t>
            </a:r>
          </a:p>
        </p:txBody>
      </p:sp>
      <p:graphicFrame>
        <p:nvGraphicFramePr>
          <p:cNvPr id="8" name="Content Placeholder 7">
            <a:extLst>
              <a:ext uri="{FF2B5EF4-FFF2-40B4-BE49-F238E27FC236}">
                <a16:creationId xmlns:a16="http://schemas.microsoft.com/office/drawing/2014/main" id="{B9ADF3C3-C559-4E17-8315-7D10762EE7F5}"/>
              </a:ext>
            </a:extLst>
          </p:cNvPr>
          <p:cNvGraphicFramePr>
            <a:graphicFrameLocks noGrp="1"/>
          </p:cNvGraphicFramePr>
          <p:nvPr>
            <p:ph idx="1"/>
            <p:extLst>
              <p:ext uri="{D42A27DB-BD31-4B8C-83A1-F6EECF244321}">
                <p14:modId xmlns:p14="http://schemas.microsoft.com/office/powerpoint/2010/main" val="1879645361"/>
              </p:ext>
            </p:extLst>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900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fontScale="90000"/>
          </a:bodyPr>
          <a:lstStyle/>
          <a:p>
            <a:r>
              <a:rPr lang="en-GB" sz="1800" b="1" dirty="0">
                <a:effectLst/>
                <a:latin typeface="Century Gothic" panose="020B0502020202020204" pitchFamily="34" charset="0"/>
                <a:ea typeface="Times New Roman" panose="02020603050405020304" pitchFamily="18" charset="0"/>
                <a:cs typeface="Times New Roman" panose="02020603050405020304" pitchFamily="18" charset="0"/>
              </a:rPr>
              <a:t>Long-term care spending, % of GDP, projections for the future: </a:t>
            </a:r>
            <a:r>
              <a:rPr lang="en-GB" sz="18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those that spend more, continue to spend more: substantial need of upward convergence</a:t>
            </a:r>
            <a:r>
              <a:rPr lang="en-GB" sz="1800" b="1" dirty="0">
                <a:effectLst/>
                <a:latin typeface="Century Gothic" panose="020B0502020202020204" pitchFamily="34" charset="0"/>
                <a:ea typeface="Times New Roman" panose="02020603050405020304" pitchFamily="18" charset="0"/>
                <a:cs typeface="Times New Roman" panose="02020603050405020304" pitchFamily="18" charset="0"/>
              </a:rPr>
              <a:t> </a:t>
            </a:r>
            <a:br>
              <a:rPr lang="nl-BE" sz="1800" b="1"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15</a:t>
            </a:fld>
            <a:endParaRPr lang="nl-NL"/>
          </a:p>
        </p:txBody>
      </p:sp>
      <p:graphicFrame>
        <p:nvGraphicFramePr>
          <p:cNvPr id="5" name="Content Placeholder 4">
            <a:extLst>
              <a:ext uri="{FF2B5EF4-FFF2-40B4-BE49-F238E27FC236}">
                <a16:creationId xmlns:a16="http://schemas.microsoft.com/office/drawing/2014/main" id="{7E342A6C-3E1A-48D7-8BAF-2272CADD0B6B}"/>
              </a:ext>
            </a:extLst>
          </p:cNvPr>
          <p:cNvGraphicFramePr>
            <a:graphicFrameLocks noGrp="1"/>
          </p:cNvGraphicFramePr>
          <p:nvPr>
            <p:ph idx="1"/>
            <p:extLst>
              <p:ext uri="{D42A27DB-BD31-4B8C-83A1-F6EECF244321}">
                <p14:modId xmlns:p14="http://schemas.microsoft.com/office/powerpoint/2010/main" val="658367646"/>
              </p:ext>
            </p:extLst>
          </p:nvPr>
        </p:nvGraphicFramePr>
        <p:xfrm>
          <a:off x="495300" y="1043782"/>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62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B50B-2266-4871-A068-B519605E7014}"/>
              </a:ext>
            </a:extLst>
          </p:cNvPr>
          <p:cNvSpPr>
            <a:spLocks noGrp="1"/>
          </p:cNvSpPr>
          <p:nvPr>
            <p:ph type="title"/>
          </p:nvPr>
        </p:nvSpPr>
        <p:spPr/>
        <p:txBody>
          <a:bodyPr>
            <a:normAutofit/>
          </a:bodyPr>
          <a:lstStyle/>
          <a:p>
            <a:r>
              <a:rPr lang="en-US" sz="2800" dirty="0"/>
              <a:t>Our common future: </a:t>
            </a:r>
            <a:r>
              <a:rPr lang="en-GB" sz="2800" dirty="0">
                <a:solidFill>
                  <a:srgbClr val="FF0000"/>
                </a:solidFill>
              </a:rPr>
              <a:t>A common path of economic and social progress and for long-term care a long road to go</a:t>
            </a:r>
            <a:endParaRPr lang="en-GB" sz="2800" dirty="0"/>
          </a:p>
        </p:txBody>
      </p:sp>
      <p:sp>
        <p:nvSpPr>
          <p:cNvPr id="4" name="Slide Number Placeholder 3">
            <a:extLst>
              <a:ext uri="{FF2B5EF4-FFF2-40B4-BE49-F238E27FC236}">
                <a16:creationId xmlns:a16="http://schemas.microsoft.com/office/drawing/2014/main" id="{4C37939B-BA94-4461-A131-86BBB1C29F9F}"/>
              </a:ext>
            </a:extLst>
          </p:cNvPr>
          <p:cNvSpPr>
            <a:spLocks noGrp="1"/>
          </p:cNvSpPr>
          <p:nvPr>
            <p:ph type="sldNum" sz="quarter" idx="12"/>
          </p:nvPr>
        </p:nvSpPr>
        <p:spPr/>
        <p:txBody>
          <a:bodyPr/>
          <a:lstStyle/>
          <a:p>
            <a:fld id="{98EBB0EA-5BAC-FA4C-8300-43CFBEC32614}" type="slidenum">
              <a:rPr lang="nl-NL" smtClean="0"/>
              <a:t>16</a:t>
            </a:fld>
            <a:endParaRPr lang="nl-NL"/>
          </a:p>
        </p:txBody>
      </p:sp>
      <p:pic>
        <p:nvPicPr>
          <p:cNvPr id="5" name="Content Placeholder 4">
            <a:extLst>
              <a:ext uri="{FF2B5EF4-FFF2-40B4-BE49-F238E27FC236}">
                <a16:creationId xmlns:a16="http://schemas.microsoft.com/office/drawing/2014/main" id="{E6B61C2E-CAA9-4429-8608-5676EDF23461}"/>
              </a:ext>
            </a:extLst>
          </p:cNvPr>
          <p:cNvPicPr>
            <a:picLocks noGrp="1"/>
          </p:cNvPicPr>
          <p:nvPr>
            <p:ph idx="1"/>
          </p:nvPr>
        </p:nvPicPr>
        <p:blipFill>
          <a:blip r:embed="rId2"/>
          <a:stretch>
            <a:fillRect/>
          </a:stretch>
        </p:blipFill>
        <p:spPr>
          <a:xfrm>
            <a:off x="776931" y="1825625"/>
            <a:ext cx="7590137" cy="4114800"/>
          </a:xfrm>
          <a:prstGeom prst="rect">
            <a:avLst/>
          </a:prstGeom>
        </p:spPr>
      </p:pic>
    </p:spTree>
    <p:extLst>
      <p:ext uri="{BB962C8B-B14F-4D97-AF65-F5344CB8AC3E}">
        <p14:creationId xmlns:p14="http://schemas.microsoft.com/office/powerpoint/2010/main" val="1340773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436562" y="0"/>
            <a:ext cx="8414830" cy="1077218"/>
          </a:xfrm>
          <a:prstGeom prst="rect">
            <a:avLst/>
          </a:prstGeom>
          <a:noFill/>
          <a:ln w="9525">
            <a:noFill/>
            <a:miter lim="800000"/>
            <a:headEnd/>
            <a:tailEnd/>
          </a:ln>
        </p:spPr>
        <p:txBody>
          <a:bodyPr wrap="square">
            <a:spAutoFit/>
          </a:bodyPr>
          <a:lstStyle/>
          <a:p>
            <a:r>
              <a:rPr lang="en-US" sz="3200" b="1" i="1" dirty="0"/>
              <a:t>Health care spending (% of GDP) vs GDP per capita (in PPS) – 1992 - 2002 – 2007 - 2012 </a:t>
            </a:r>
          </a:p>
        </p:txBody>
      </p:sp>
      <p:sp>
        <p:nvSpPr>
          <p:cNvPr id="22531" name="Rectangle 263"/>
          <p:cNvSpPr>
            <a:spLocks noChangeArrowheads="1"/>
          </p:cNvSpPr>
          <p:nvPr/>
        </p:nvSpPr>
        <p:spPr bwMode="auto">
          <a:xfrm>
            <a:off x="1235075" y="5607050"/>
            <a:ext cx="6278563" cy="1588"/>
          </a:xfrm>
          <a:prstGeom prst="rect">
            <a:avLst/>
          </a:prstGeom>
          <a:solidFill>
            <a:srgbClr val="F6C366"/>
          </a:solidFill>
          <a:ln w="9525">
            <a:noFill/>
            <a:miter lim="800000"/>
            <a:headEnd/>
            <a:tailEnd/>
          </a:ln>
        </p:spPr>
        <p:txBody>
          <a:bodyPr/>
          <a:lstStyle/>
          <a:p>
            <a:endParaRPr lang="nl-BE"/>
          </a:p>
        </p:txBody>
      </p:sp>
      <p:graphicFrame>
        <p:nvGraphicFramePr>
          <p:cNvPr id="8" name="Content Placeholder 7"/>
          <p:cNvGraphicFramePr>
            <a:graphicFrameLocks noGrp="1"/>
          </p:cNvGraphicFramePr>
          <p:nvPr>
            <p:ph/>
          </p:nvPr>
        </p:nvGraphicFramePr>
        <p:xfrm>
          <a:off x="60960" y="1184365"/>
          <a:ext cx="9083040" cy="49271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2024" y="6111525"/>
            <a:ext cx="3202750" cy="246221"/>
          </a:xfrm>
          <a:prstGeom prst="rect">
            <a:avLst/>
          </a:prstGeom>
          <a:noFill/>
        </p:spPr>
        <p:txBody>
          <a:bodyPr wrap="square" rtlCol="0">
            <a:spAutoFit/>
          </a:bodyPr>
          <a:lstStyle/>
          <a:p>
            <a:r>
              <a:rPr lang="nl-BE" sz="1000" dirty="0"/>
              <a:t>Source: Eurostat database</a:t>
            </a:r>
          </a:p>
        </p:txBody>
      </p:sp>
      <p:sp>
        <p:nvSpPr>
          <p:cNvPr id="7" name="Slide Number Placeholder 4"/>
          <p:cNvSpPr txBox="1">
            <a:spLocks/>
          </p:cNvSpPr>
          <p:nvPr/>
        </p:nvSpPr>
        <p:spPr>
          <a:xfrm>
            <a:off x="4392000" y="6408000"/>
            <a:ext cx="360000" cy="287338"/>
          </a:xfrm>
          <a:prstGeom prst="rect">
            <a:avLst/>
          </a:prstGeom>
        </p:spPr>
        <p:txBody>
          <a:bodyPr/>
          <a:ls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a:fld id="{162C73DA-8A99-49AE-8F04-7BCC6B4C83B2}" type="slidenum">
              <a:rPr lang="nl-NL" sz="1000" smtClean="0">
                <a:latin typeface="+mj-lt"/>
              </a:rPr>
              <a:t>17</a:t>
            </a:fld>
            <a:endParaRPr lang="nl-NL" sz="1000" dirty="0">
              <a:latin typeface="+mj-lt"/>
            </a:endParaRPr>
          </a:p>
        </p:txBody>
      </p:sp>
    </p:spTree>
    <p:extLst>
      <p:ext uri="{BB962C8B-B14F-4D97-AF65-F5344CB8AC3E}">
        <p14:creationId xmlns:p14="http://schemas.microsoft.com/office/powerpoint/2010/main" val="10426924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Social protection expenditure in 2005 as % of GDP and percentage point change between 2005 and 2016: not yet a real convergence of social protection</a:t>
            </a:r>
            <a:endParaRPr lang="en-GB" sz="2400" dirty="0"/>
          </a:p>
        </p:txBody>
      </p:sp>
      <p:pic>
        <p:nvPicPr>
          <p:cNvPr id="5" name="Content Placeholder 4"/>
          <p:cNvPicPr>
            <a:picLocks noGrp="1" noChangeAspect="1"/>
          </p:cNvPicPr>
          <p:nvPr>
            <p:ph idx="1"/>
          </p:nvPr>
        </p:nvPicPr>
        <p:blipFill>
          <a:blip r:embed="rId2"/>
          <a:stretch>
            <a:fillRect/>
          </a:stretch>
        </p:blipFill>
        <p:spPr>
          <a:xfrm>
            <a:off x="933450" y="2092325"/>
            <a:ext cx="7277100" cy="3581400"/>
          </a:xfrm>
          <a:prstGeom prst="rect">
            <a:avLst/>
          </a:prstGeom>
        </p:spPr>
      </p:pic>
      <p:sp>
        <p:nvSpPr>
          <p:cNvPr id="4" name="Slide Number Placeholder 3"/>
          <p:cNvSpPr>
            <a:spLocks noGrp="1"/>
          </p:cNvSpPr>
          <p:nvPr>
            <p:ph type="sldNum" sz="quarter" idx="12"/>
          </p:nvPr>
        </p:nvSpPr>
        <p:spPr/>
        <p:txBody>
          <a:bodyPr/>
          <a:lstStyle/>
          <a:p>
            <a:fld id="{98EBB0EA-5BAC-FA4C-8300-43CFBEC32614}" type="slidenum">
              <a:rPr lang="nl-NL" smtClean="0"/>
              <a:t>18</a:t>
            </a:fld>
            <a:endParaRPr lang="nl-NL"/>
          </a:p>
        </p:txBody>
      </p:sp>
      <p:sp>
        <p:nvSpPr>
          <p:cNvPr id="6" name="TextBox 5"/>
          <p:cNvSpPr txBox="1"/>
          <p:nvPr/>
        </p:nvSpPr>
        <p:spPr>
          <a:xfrm>
            <a:off x="952650" y="5826034"/>
            <a:ext cx="2986523" cy="369332"/>
          </a:xfrm>
          <a:prstGeom prst="rect">
            <a:avLst/>
          </a:prstGeom>
          <a:noFill/>
        </p:spPr>
        <p:txBody>
          <a:bodyPr wrap="none" rtlCol="0">
            <a:spAutoFit/>
          </a:bodyPr>
          <a:lstStyle/>
          <a:p>
            <a:r>
              <a:rPr lang="en-GB" sz="1600" dirty="0"/>
              <a:t> </a:t>
            </a:r>
            <a:r>
              <a:rPr lang="en-GB" dirty="0"/>
              <a:t>Spasova &amp; Ward, 2019, ESPN </a:t>
            </a:r>
            <a:endParaRPr lang="en-GB" sz="1600" dirty="0"/>
          </a:p>
        </p:txBody>
      </p:sp>
    </p:spTree>
    <p:extLst>
      <p:ext uri="{BB962C8B-B14F-4D97-AF65-F5344CB8AC3E}">
        <p14:creationId xmlns:p14="http://schemas.microsoft.com/office/powerpoint/2010/main" val="339113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fontScale="90000"/>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a:t>
            </a:r>
            <a:r>
              <a:rPr lang="en-US" altLang="nl-BE" sz="2400" dirty="0">
                <a:solidFill>
                  <a:srgbClr val="FF0000"/>
                </a:solidFill>
                <a:latin typeface="Arial" charset="0"/>
                <a:ea typeface="+mj-ea"/>
                <a:cs typeface="+mj-cs"/>
              </a:rPr>
              <a:t>Brussels we have a problem, but we can afford to grow old</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2161054" y="1371600"/>
            <a:ext cx="4688541" cy="411480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19</a:t>
            </a:fld>
            <a:endParaRPr lang="nl-NL"/>
          </a:p>
        </p:txBody>
      </p:sp>
      <p:sp>
        <p:nvSpPr>
          <p:cNvPr id="7" name="TextBox 6">
            <a:extLst>
              <a:ext uri="{FF2B5EF4-FFF2-40B4-BE49-F238E27FC236}">
                <a16:creationId xmlns:a16="http://schemas.microsoft.com/office/drawing/2014/main" id="{7AA60696-45D8-4AD2-82D0-83D19798CAA5}"/>
              </a:ext>
            </a:extLst>
          </p:cNvPr>
          <p:cNvSpPr txBox="1"/>
          <p:nvPr/>
        </p:nvSpPr>
        <p:spPr>
          <a:xfrm>
            <a:off x="739223" y="5687254"/>
            <a:ext cx="5059398" cy="646331"/>
          </a:xfrm>
          <a:prstGeom prst="rect">
            <a:avLst/>
          </a:prstGeom>
          <a:noFill/>
        </p:spPr>
        <p:txBody>
          <a:bodyPr wrap="none" rtlCol="0">
            <a:spAutoFit/>
          </a:bodyPr>
          <a:lstStyle/>
          <a:p>
            <a:r>
              <a:rPr lang="en-GB" sz="900" dirty="0"/>
              <a:t>Source: </a:t>
            </a:r>
            <a:r>
              <a:rPr lang="en-US" sz="900" dirty="0">
                <a:effectLst/>
                <a:latin typeface="Century Gothic" panose="020B0502020202020204" pitchFamily="34" charset="0"/>
                <a:ea typeface="Times New Roman" panose="02020603050405020304" pitchFamily="18" charset="0"/>
                <a:cs typeface="Times New Roman" panose="02020603050405020304" pitchFamily="18" charset="0"/>
              </a:rPr>
              <a:t>Pacolet, J., </a:t>
            </a:r>
            <a:r>
              <a:rPr lang="en-US" sz="900" dirty="0" err="1">
                <a:effectLst/>
                <a:latin typeface="Century Gothic" panose="020B0502020202020204" pitchFamily="34" charset="0"/>
                <a:ea typeface="Times New Roman" panose="02020603050405020304" pitchFamily="18" charset="0"/>
                <a:cs typeface="Times New Roman" panose="02020603050405020304" pitchFamily="18" charset="0"/>
              </a:rPr>
              <a:t>Wöss</a:t>
            </a:r>
            <a:r>
              <a:rPr lang="en-US" sz="900" dirty="0">
                <a:effectLst/>
                <a:latin typeface="Century Gothic" panose="020B0502020202020204" pitchFamily="34" charset="0"/>
                <a:ea typeface="Times New Roman" panose="02020603050405020304" pitchFamily="18" charset="0"/>
                <a:cs typeface="Times New Roman" panose="02020603050405020304" pitchFamily="18" charset="0"/>
              </a:rPr>
              <a:t>, J., De Smedt, L., De Wispelaere, F. (2021),</a:t>
            </a:r>
          </a:p>
          <a:p>
            <a:r>
              <a:rPr lang="en-US" sz="9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900" u="none" strike="noStrike" dirty="0">
                <a:solidFill>
                  <a:srgbClr val="0000FF"/>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Revisiting EU Social Monitoring: A needs-driven Approach from a Workers’ Perspective.</a:t>
            </a:r>
            <a:r>
              <a:rPr lang="en-US" sz="9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en-US" sz="900" dirty="0">
                <a:effectLst/>
                <a:latin typeface="Century Gothic" panose="020B0502020202020204" pitchFamily="34" charset="0"/>
                <a:ea typeface="Times New Roman" panose="02020603050405020304" pitchFamily="18" charset="0"/>
                <a:cs typeface="Times New Roman" panose="02020603050405020304" pitchFamily="18" charset="0"/>
              </a:rPr>
              <a:t>Publisher: ETUC European Trade Union Confederation, Brussels </a:t>
            </a:r>
            <a:endParaRPr lang="nl-BE" sz="9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sz="900" dirty="0"/>
          </a:p>
        </p:txBody>
      </p:sp>
    </p:spTree>
    <p:extLst>
      <p:ext uri="{BB962C8B-B14F-4D97-AF65-F5344CB8AC3E}">
        <p14:creationId xmlns:p14="http://schemas.microsoft.com/office/powerpoint/2010/main" val="259245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body" idx="1"/>
          </p:nvPr>
        </p:nvSpPr>
        <p:spPr bwMode="auto">
          <a:xfrm>
            <a:off x="457200" y="1334530"/>
            <a:ext cx="8229600" cy="41830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lnSpc>
                <a:spcPct val="120000"/>
              </a:lnSpc>
              <a:buFont typeface="+mj-lt"/>
              <a:buAutoNum type="arabicPeriod"/>
            </a:pPr>
            <a:r>
              <a:rPr lang="en-GB" sz="2400" dirty="0">
                <a:latin typeface="Arial Narrow" pitchFamily="34" charset="0"/>
              </a:rPr>
              <a:t>The principle 18 and the danger of misunderstanding</a:t>
            </a:r>
          </a:p>
          <a:p>
            <a:pPr marL="457200" indent="-457200">
              <a:lnSpc>
                <a:spcPct val="120000"/>
              </a:lnSpc>
              <a:buFont typeface="+mj-lt"/>
              <a:buAutoNum type="arabicPeriod"/>
            </a:pPr>
            <a:r>
              <a:rPr lang="en-US" sz="2400" dirty="0">
                <a:latin typeface="Arial Narrow" pitchFamily="34" charset="0"/>
              </a:rPr>
              <a:t>Illustration of misunderstanding the principle</a:t>
            </a:r>
            <a:endParaRPr lang="en-GB" sz="2400" dirty="0">
              <a:latin typeface="Arial Narrow" pitchFamily="34" charset="0"/>
            </a:endParaRPr>
          </a:p>
          <a:p>
            <a:pPr marL="457200" indent="-457200">
              <a:lnSpc>
                <a:spcPct val="120000"/>
              </a:lnSpc>
              <a:buFont typeface="+mj-lt"/>
              <a:buAutoNum type="arabicPeriod"/>
            </a:pPr>
            <a:r>
              <a:rPr lang="en-GB" sz="2400" dirty="0">
                <a:latin typeface="Arial Narrow" pitchFamily="34" charset="0"/>
              </a:rPr>
              <a:t>The wisdom of the population in the Conference on the future of Europe</a:t>
            </a:r>
          </a:p>
          <a:p>
            <a:pPr marL="457200" indent="-457200">
              <a:lnSpc>
                <a:spcPct val="120000"/>
              </a:lnSpc>
              <a:buFont typeface="+mj-lt"/>
              <a:buAutoNum type="arabicPeriod"/>
            </a:pPr>
            <a:r>
              <a:rPr lang="en-US" sz="2400" dirty="0">
                <a:latin typeface="Arial Narrow" pitchFamily="34" charset="0"/>
              </a:rPr>
              <a:t>Evidence on the national differences and need for European social convergence</a:t>
            </a:r>
          </a:p>
          <a:p>
            <a:pPr marL="457200" indent="-457200">
              <a:lnSpc>
                <a:spcPct val="120000"/>
              </a:lnSpc>
              <a:buFont typeface="+mj-lt"/>
              <a:buAutoNum type="arabicPeriod"/>
            </a:pPr>
            <a:r>
              <a:rPr lang="en-US" sz="2400" dirty="0">
                <a:latin typeface="Arial Narrow" pitchFamily="34" charset="0"/>
              </a:rPr>
              <a:t>There is a long road to go but we can afford to go that way</a:t>
            </a:r>
          </a:p>
          <a:p>
            <a:pPr marL="457200" indent="-457200">
              <a:lnSpc>
                <a:spcPct val="120000"/>
              </a:lnSpc>
              <a:buFont typeface="+mj-lt"/>
              <a:buAutoNum type="arabicPeriod"/>
            </a:pPr>
            <a:r>
              <a:rPr lang="en-US" sz="2400" dirty="0">
                <a:latin typeface="Arial Narrow" pitchFamily="34" charset="0"/>
              </a:rPr>
              <a:t>But for the moment we are not on the right track</a:t>
            </a:r>
            <a:endParaRPr lang="en-GB" sz="2400" dirty="0">
              <a:latin typeface="Arial Narrow" pitchFamily="34" charset="0"/>
            </a:endParaRPr>
          </a:p>
        </p:txBody>
      </p:sp>
      <p:sp>
        <p:nvSpPr>
          <p:cNvPr id="5" name="Slide Number Placeholder 4"/>
          <p:cNvSpPr>
            <a:spLocks noGrp="1"/>
          </p:cNvSpPr>
          <p:nvPr>
            <p:ph type="sldNum" sz="quarter" idx="11"/>
          </p:nvPr>
        </p:nvSpPr>
        <p:spPr>
          <a:xfrm>
            <a:off x="4132286" y="6403958"/>
            <a:ext cx="3060000" cy="287338"/>
          </a:xfrm>
        </p:spPr>
        <p:txBody>
          <a:bodyPr/>
          <a:lstStyle/>
          <a:p>
            <a:fld id="{5554EA25-FAF0-4407-9991-93AD54C2A6DB}" type="slidenum">
              <a:rPr lang="nl-NL" smtClean="0"/>
              <a:pPr/>
              <a:t>2</a:t>
            </a:fld>
            <a:endParaRPr lang="nl-NL" dirty="0"/>
          </a:p>
        </p:txBody>
      </p:sp>
      <p:sp>
        <p:nvSpPr>
          <p:cNvPr id="6" name="Title 1"/>
          <p:cNvSpPr>
            <a:spLocks noGrp="1"/>
          </p:cNvSpPr>
          <p:nvPr>
            <p:ph type="title"/>
          </p:nvPr>
        </p:nvSpPr>
        <p:spPr>
          <a:xfrm>
            <a:off x="540000" y="180000"/>
            <a:ext cx="8334000" cy="900000"/>
          </a:xfrm>
        </p:spPr>
        <p:txBody>
          <a:bodyPr/>
          <a:lstStyle/>
          <a:p>
            <a:r>
              <a:rPr lang="en-GB" dirty="0"/>
              <a:t>Content</a:t>
            </a:r>
          </a:p>
        </p:txBody>
      </p:sp>
    </p:spTree>
    <p:extLst>
      <p:ext uri="{BB962C8B-B14F-4D97-AF65-F5344CB8AC3E}">
        <p14:creationId xmlns:p14="http://schemas.microsoft.com/office/powerpoint/2010/main" val="18326446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20</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52" y="234640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15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21</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49" y="265120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59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22</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49" y="292743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27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23</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49" y="321318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95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24</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49" y="347035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417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pic>
        <p:nvPicPr>
          <p:cNvPr id="6" name="Content Placeholder 5">
            <a:extLst>
              <a:ext uri="{FF2B5EF4-FFF2-40B4-BE49-F238E27FC236}">
                <a16:creationId xmlns:a16="http://schemas.microsoft.com/office/drawing/2014/main" id="{84EDF798-5381-42F8-807E-2ABAE68C578E}"/>
              </a:ext>
            </a:extLst>
          </p:cNvPr>
          <p:cNvPicPr>
            <a:picLocks noGrp="1" noChangeAspect="1"/>
          </p:cNvPicPr>
          <p:nvPr>
            <p:ph idx="1"/>
          </p:nvPr>
        </p:nvPicPr>
        <p:blipFill>
          <a:blip r:embed="rId2"/>
          <a:stretch>
            <a:fillRect/>
          </a:stretch>
        </p:blipFill>
        <p:spPr>
          <a:xfrm>
            <a:off x="0" y="1722705"/>
            <a:ext cx="8982075" cy="7882930"/>
          </a:xfrm>
        </p:spPr>
      </p:pic>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25</a:t>
            </a:fld>
            <a:endParaRPr lang="nl-NL"/>
          </a:p>
        </p:txBody>
      </p:sp>
      <p:sp>
        <p:nvSpPr>
          <p:cNvPr id="3" name="Oval 2">
            <a:extLst>
              <a:ext uri="{FF2B5EF4-FFF2-40B4-BE49-F238E27FC236}">
                <a16:creationId xmlns:a16="http://schemas.microsoft.com/office/drawing/2014/main" id="{D41DC343-7D3D-422B-A515-36F935DB276D}"/>
              </a:ext>
            </a:extLst>
          </p:cNvPr>
          <p:cNvSpPr/>
          <p:nvPr/>
        </p:nvSpPr>
        <p:spPr>
          <a:xfrm>
            <a:off x="291549" y="458478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672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26</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268930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369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27</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295600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28</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457525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264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29</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407043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570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1B7A-E499-4834-9F1A-87771925895F}"/>
              </a:ext>
            </a:extLst>
          </p:cNvPr>
          <p:cNvSpPr>
            <a:spLocks noGrp="1"/>
          </p:cNvSpPr>
          <p:nvPr>
            <p:ph type="title"/>
          </p:nvPr>
        </p:nvSpPr>
        <p:spPr/>
        <p:txBody>
          <a:bodyPr>
            <a:normAutofit/>
          </a:bodyPr>
          <a:lstStyle/>
          <a:p>
            <a:r>
              <a:rPr lang="en-GB" sz="3600" dirty="0"/>
              <a:t>Principle 18 EPSR Long-term care: broad understanding is needed </a:t>
            </a:r>
          </a:p>
        </p:txBody>
      </p:sp>
      <p:sp>
        <p:nvSpPr>
          <p:cNvPr id="3" name="Content Placeholder 2">
            <a:extLst>
              <a:ext uri="{FF2B5EF4-FFF2-40B4-BE49-F238E27FC236}">
                <a16:creationId xmlns:a16="http://schemas.microsoft.com/office/drawing/2014/main" id="{5EF9BAF0-B4DB-425B-A8A8-277766BFA8EA}"/>
              </a:ext>
            </a:extLst>
          </p:cNvPr>
          <p:cNvSpPr>
            <a:spLocks noGrp="1"/>
          </p:cNvSpPr>
          <p:nvPr>
            <p:ph idx="1"/>
          </p:nvPr>
        </p:nvSpPr>
        <p:spPr>
          <a:xfrm>
            <a:off x="523875" y="1666878"/>
            <a:ext cx="7886700" cy="4114800"/>
          </a:xfrm>
        </p:spPr>
        <p:txBody>
          <a:bodyPr/>
          <a:lstStyle/>
          <a:p>
            <a:r>
              <a:rPr lang="en-GB" sz="3200" b="1" dirty="0">
                <a:latin typeface="Garamond" panose="02020404030301010803" pitchFamily="18" charset="0"/>
                <a:cs typeface="Times New Roman" panose="02020603050405020304" pitchFamily="18" charset="0"/>
              </a:rPr>
              <a:t>Everyone has the right to affordable long-term care services of good quality, in particular home-care and community-based services</a:t>
            </a:r>
          </a:p>
        </p:txBody>
      </p:sp>
      <p:sp>
        <p:nvSpPr>
          <p:cNvPr id="4" name="Slide Number Placeholder 3">
            <a:extLst>
              <a:ext uri="{FF2B5EF4-FFF2-40B4-BE49-F238E27FC236}">
                <a16:creationId xmlns:a16="http://schemas.microsoft.com/office/drawing/2014/main" id="{EBC35E71-338B-485A-A084-98BACB6E5F82}"/>
              </a:ext>
            </a:extLst>
          </p:cNvPr>
          <p:cNvSpPr>
            <a:spLocks noGrp="1"/>
          </p:cNvSpPr>
          <p:nvPr>
            <p:ph type="sldNum" sz="quarter" idx="12"/>
          </p:nvPr>
        </p:nvSpPr>
        <p:spPr/>
        <p:txBody>
          <a:bodyPr/>
          <a:lstStyle/>
          <a:p>
            <a:fld id="{98EBB0EA-5BAC-FA4C-8300-43CFBEC32614}" type="slidenum">
              <a:rPr lang="nl-NL" smtClean="0"/>
              <a:t>3</a:t>
            </a:fld>
            <a:endParaRPr lang="nl-NL"/>
          </a:p>
        </p:txBody>
      </p:sp>
    </p:spTree>
    <p:extLst>
      <p:ext uri="{BB962C8B-B14F-4D97-AF65-F5344CB8AC3E}">
        <p14:creationId xmlns:p14="http://schemas.microsoft.com/office/powerpoint/2010/main" val="222268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30</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487053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355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31</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25739"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5470607"/>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36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normAutofit fontScale="90000"/>
          </a:bodyPr>
          <a:lstStyle/>
          <a:p>
            <a:r>
              <a:rPr lang="en-US" altLang="nl-BE" sz="2400" dirty="0">
                <a:solidFill>
                  <a:srgbClr val="1D8DB0"/>
                </a:solidFill>
                <a:latin typeface="Arial" charset="0"/>
                <a:ea typeface="+mj-ea"/>
                <a:cs typeface="+mj-cs"/>
              </a:rPr>
              <a:t>An alternative (workers?) reading of the Ageing report: what future sustainability also means (example for EU 27, 2019): Brussels we have a problem, but we can afford to grow old</a:t>
            </a:r>
            <a:br>
              <a:rPr lang="en-US" altLang="nl-BE" sz="2400" dirty="0">
                <a:solidFill>
                  <a:srgbClr val="1D8DB0"/>
                </a:solidFill>
                <a:latin typeface="Arial" charset="0"/>
                <a:ea typeface="+mj-ea"/>
                <a:cs typeface="+mj-cs"/>
              </a:rPr>
            </a:br>
            <a:endParaRPr lang="en-GB" sz="2400"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32</a:t>
            </a:fld>
            <a:endParaRPr lang="nl-NL"/>
          </a:p>
        </p:txBody>
      </p:sp>
      <p:pic>
        <p:nvPicPr>
          <p:cNvPr id="10" name="Content Placeholder 9">
            <a:extLst>
              <a:ext uri="{FF2B5EF4-FFF2-40B4-BE49-F238E27FC236}">
                <a16:creationId xmlns:a16="http://schemas.microsoft.com/office/drawing/2014/main" id="{76015E95-A2A3-4A2D-B087-CFF66550D743}"/>
              </a:ext>
            </a:extLst>
          </p:cNvPr>
          <p:cNvPicPr>
            <a:picLocks noGrp="1" noChangeAspect="1"/>
          </p:cNvPicPr>
          <p:nvPr>
            <p:ph idx="1"/>
          </p:nvPr>
        </p:nvPicPr>
        <p:blipFill>
          <a:blip r:embed="rId2"/>
          <a:stretch>
            <a:fillRect/>
          </a:stretch>
        </p:blipFill>
        <p:spPr>
          <a:xfrm>
            <a:off x="25739" y="1428750"/>
            <a:ext cx="8825335" cy="933449"/>
          </a:xfrm>
        </p:spPr>
      </p:pic>
      <p:pic>
        <p:nvPicPr>
          <p:cNvPr id="12" name="Picture 11">
            <a:extLst>
              <a:ext uri="{FF2B5EF4-FFF2-40B4-BE49-F238E27FC236}">
                <a16:creationId xmlns:a16="http://schemas.microsoft.com/office/drawing/2014/main" id="{4AFA15AE-1294-467C-9292-926D7D31D816}"/>
              </a:ext>
            </a:extLst>
          </p:cNvPr>
          <p:cNvPicPr>
            <a:picLocks noChangeAspect="1"/>
          </p:cNvPicPr>
          <p:nvPr/>
        </p:nvPicPr>
        <p:blipFill>
          <a:blip r:embed="rId3"/>
          <a:stretch>
            <a:fillRect/>
          </a:stretch>
        </p:blipFill>
        <p:spPr>
          <a:xfrm>
            <a:off x="1" y="2371036"/>
            <a:ext cx="9079092" cy="3915465"/>
          </a:xfrm>
          <a:prstGeom prst="rect">
            <a:avLst/>
          </a:prstGeom>
        </p:spPr>
      </p:pic>
      <p:sp>
        <p:nvSpPr>
          <p:cNvPr id="13" name="Oval 12">
            <a:extLst>
              <a:ext uri="{FF2B5EF4-FFF2-40B4-BE49-F238E27FC236}">
                <a16:creationId xmlns:a16="http://schemas.microsoft.com/office/drawing/2014/main" id="{CECDACF7-B0CA-46A3-8DA9-6E1BFD6ACAF2}"/>
              </a:ext>
            </a:extLst>
          </p:cNvPr>
          <p:cNvSpPr/>
          <p:nvPr/>
        </p:nvSpPr>
        <p:spPr>
          <a:xfrm>
            <a:off x="291549" y="5765882"/>
            <a:ext cx="8852451" cy="767856"/>
          </a:xfrm>
          <a:prstGeom prst="ellipse">
            <a:avLst/>
          </a:prstGeom>
          <a:noFill/>
          <a:ln w="44450" cmpd="sng">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892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A97-B22E-4393-9ABC-324C2B124747}"/>
              </a:ext>
            </a:extLst>
          </p:cNvPr>
          <p:cNvSpPr>
            <a:spLocks noGrp="1"/>
          </p:cNvSpPr>
          <p:nvPr>
            <p:ph type="title"/>
          </p:nvPr>
        </p:nvSpPr>
        <p:spPr/>
        <p:txBody>
          <a:bodyPr/>
          <a:lstStyle/>
          <a:p>
            <a:r>
              <a:rPr lang="en-GB" dirty="0"/>
              <a:t>Some references</a:t>
            </a:r>
          </a:p>
        </p:txBody>
      </p:sp>
      <p:sp>
        <p:nvSpPr>
          <p:cNvPr id="3" name="Content Placeholder 2">
            <a:extLst>
              <a:ext uri="{FF2B5EF4-FFF2-40B4-BE49-F238E27FC236}">
                <a16:creationId xmlns:a16="http://schemas.microsoft.com/office/drawing/2014/main" id="{F729E8BA-270D-49B1-A64B-4B06A11581FB}"/>
              </a:ext>
            </a:extLst>
          </p:cNvPr>
          <p:cNvSpPr>
            <a:spLocks noGrp="1"/>
          </p:cNvSpPr>
          <p:nvPr>
            <p:ph idx="1"/>
          </p:nvPr>
        </p:nvSpPr>
        <p:spPr>
          <a:xfrm>
            <a:off x="628650" y="1371600"/>
            <a:ext cx="7886700" cy="4114800"/>
          </a:xfrm>
        </p:spPr>
        <p:txBody>
          <a:bodyPr>
            <a:normAutofit fontScale="70000" lnSpcReduction="20000"/>
          </a:bodyPr>
          <a:lstStyle/>
          <a:p>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Pacolet, J.,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Wöss</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J., De Smedt, L., De Wispelaere, F. (2021), </a:t>
            </a:r>
            <a:r>
              <a:rPr lang="en-US" sz="1800" u="none" strike="noStrike" dirty="0">
                <a:solidFill>
                  <a:srgbClr val="0000FF"/>
                </a:solidFill>
                <a:effectLst/>
                <a:latin typeface="Century Gothic" panose="020B0502020202020204" pitchFamily="34" charset="0"/>
                <a:ea typeface="Times New Roman" panose="02020603050405020304" pitchFamily="18" charset="0"/>
                <a:cs typeface="Times New Roman" panose="02020603050405020304" pitchFamily="18" charset="0"/>
                <a:hlinkClick r:id="rId2"/>
              </a:rPr>
              <a:t>Revisiting EU Social Monitoring: A needs-driven Approach from a Workers’ Perspective.</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Publisher: ETUC European Trade Union Confederation, Brussels </a:t>
            </a:r>
            <a:endParaRPr lang="nl-BE"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European Parliament, </a:t>
            </a:r>
            <a:r>
              <a:rPr lang="en-US" sz="2000" dirty="0">
                <a:latin typeface="Century Gothic" panose="020B0502020202020204" pitchFamily="34" charset="0"/>
                <a:cs typeface="Times New Roman" panose="02020603050405020304" pitchFamily="18" charset="0"/>
              </a:rPr>
              <a:t>Council</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of the European Union and European Commission (2017), European Pillar of Social Rights. </a:t>
            </a:r>
            <a:endParaRPr lang="nl-BE"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800" dirty="0">
                <a:latin typeface="Century Gothic" panose="020B0502020202020204" pitchFamily="34" charset="0"/>
                <a:ea typeface="Times New Roman" panose="02020603050405020304" pitchFamily="18" charset="0"/>
                <a:cs typeface="Times New Roman" panose="02020603050405020304" pitchFamily="18" charset="0"/>
              </a:rPr>
              <a:t>EC (2021),</a:t>
            </a:r>
            <a:r>
              <a:rPr lang="en-US" sz="1800" dirty="0">
                <a:latin typeface="Century Gothic" panose="020B0502020202020204" pitchFamily="34" charset="0"/>
                <a:cs typeface="Times New Roman" panose="02020603050405020304" pitchFamily="18" charset="0"/>
              </a:rPr>
              <a:t> The European pillar of social rights action plan</a:t>
            </a:r>
          </a:p>
          <a:p>
            <a:r>
              <a:rPr lang="en-US" sz="1800" dirty="0">
                <a:latin typeface="Century Gothic" panose="020B0502020202020204" pitchFamily="34" charset="0"/>
                <a:ea typeface="Times New Roman" panose="02020603050405020304" pitchFamily="18" charset="0"/>
                <a:cs typeface="Times New Roman" panose="02020603050405020304" pitchFamily="18" charset="0"/>
              </a:rPr>
              <a:t>Conference on the Future of Europe (2022). Report on the Final Outcome.</a:t>
            </a:r>
            <a:endParaRPr lang="nl-BE" sz="1800" dirty="0">
              <a:latin typeface="Century Gothic" panose="020B0502020202020204" pitchFamily="34" charset="0"/>
              <a:ea typeface="Times New Roman" panose="02020603050405020304" pitchFamily="18" charset="0"/>
              <a:cs typeface="Times New Roman" panose="02020603050405020304" pitchFamily="18" charset="0"/>
            </a:endParaRPr>
          </a:p>
          <a:p>
            <a:r>
              <a:rPr lang="en-US" sz="1800" u="none" strike="noStrike" dirty="0" err="1">
                <a:solidFill>
                  <a:srgbClr val="0000FF"/>
                </a:solidFill>
                <a:effectLst/>
                <a:latin typeface="Century Gothic" panose="020B0502020202020204" pitchFamily="34" charset="0"/>
                <a:ea typeface="Times New Roman" panose="02020603050405020304" pitchFamily="18" charset="0"/>
                <a:cs typeface="Times New Roman" panose="02020603050405020304" pitchFamily="18" charset="0"/>
                <a:hlinkClick r:id="rId3" tooltip="View all posts by ALEJANDRO MOLEDO"/>
              </a:rPr>
              <a:t>Moledo</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 &amp; </a:t>
            </a:r>
            <a:r>
              <a:rPr lang="en-US" sz="1800" u="none" strike="noStrike" dirty="0">
                <a:solidFill>
                  <a:srgbClr val="0000FF"/>
                </a:solidFill>
                <a:effectLst/>
                <a:latin typeface="Century Gothic" panose="020B0502020202020204" pitchFamily="34" charset="0"/>
                <a:ea typeface="Times New Roman" panose="02020603050405020304" pitchFamily="18" charset="0"/>
                <a:cs typeface="Times New Roman" panose="02020603050405020304" pitchFamily="18" charset="0"/>
                <a:hlinkClick r:id="rId4" tooltip="View all posts by ÁLVARO COUCEIRO"/>
              </a:rPr>
              <a:t> Couceiro</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Á. (31st May 2022), Does the future of Europe include disability?, Social Europe</a:t>
            </a:r>
            <a:endParaRPr lang="nl-BE"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EC (2020), Access to social protection for workers and the self-employed. Version 0 of the monitoring framework, Luxembourg: Publications Office of the European Union.</a:t>
            </a:r>
            <a:endParaRPr lang="nl-BE"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Pacolet J., De Smedt, L. &amp; De Wispelaere F. (2021), The state of the welfare state in Europe anno 1992 and a quarter of a century later. From financial crisis to Covid-crisis,  EZA -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Europäisches</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Zentrum</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für</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Arbeitnehmerfragen</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(European Centre for Worker’s Questions); </a:t>
            </a:r>
            <a:r>
              <a:rPr lang="en-US" sz="1800" dirty="0" err="1">
                <a:effectLst/>
                <a:latin typeface="Century Gothic" panose="020B0502020202020204" pitchFamily="34" charset="0"/>
                <a:ea typeface="Times New Roman" panose="02020603050405020304" pitchFamily="18" charset="0"/>
                <a:cs typeface="Times New Roman" panose="02020603050405020304" pitchFamily="18" charset="0"/>
              </a:rPr>
              <a:t>Königswinter</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en-US" sz="1800" dirty="0">
                <a:latin typeface="Century Gothic" panose="020B0502020202020204" pitchFamily="34" charset="0"/>
                <a:cs typeface="Times New Roman" panose="02020603050405020304" pitchFamily="18" charset="0"/>
              </a:rPr>
              <a:t>The sixth conference on ‘The State of the Welfare State in EU anno 1992: a quarter of a century later. From financial crisis to covid crisis’, see https://hiva.kuleuven.be/nl/onderzoek/thema/verzorgingsstaat/p/The-State-of-the-Welfare-State-in-EU-overview/state-of-welfare-state-conferentie6/Overzicht-conference6</a:t>
            </a:r>
          </a:p>
          <a:p>
            <a:endParaRPr lang="nl-BE"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27AD41C8-7686-4C76-A662-527D7F0D2278}"/>
              </a:ext>
            </a:extLst>
          </p:cNvPr>
          <p:cNvSpPr>
            <a:spLocks noGrp="1"/>
          </p:cNvSpPr>
          <p:nvPr>
            <p:ph type="sldNum" sz="quarter" idx="12"/>
          </p:nvPr>
        </p:nvSpPr>
        <p:spPr/>
        <p:txBody>
          <a:bodyPr/>
          <a:lstStyle/>
          <a:p>
            <a:fld id="{98EBB0EA-5BAC-FA4C-8300-43CFBEC32614}" type="slidenum">
              <a:rPr lang="nl-NL" smtClean="0"/>
              <a:t>33</a:t>
            </a:fld>
            <a:endParaRPr lang="nl-NL"/>
          </a:p>
        </p:txBody>
      </p:sp>
    </p:spTree>
    <p:extLst>
      <p:ext uri="{BB962C8B-B14F-4D97-AF65-F5344CB8AC3E}">
        <p14:creationId xmlns:p14="http://schemas.microsoft.com/office/powerpoint/2010/main" val="1545808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0458" y="2509200"/>
            <a:ext cx="5448693" cy="1188000"/>
          </a:xfrm>
        </p:spPr>
        <p:txBody>
          <a:bodyPr>
            <a:normAutofit fontScale="90000"/>
          </a:bodyPr>
          <a:lstStyle/>
          <a:p>
            <a:r>
              <a:rPr lang="nl-NL" dirty="0"/>
              <a:t>THANK YOU</a:t>
            </a:r>
          </a:p>
        </p:txBody>
      </p:sp>
    </p:spTree>
    <p:extLst>
      <p:ext uri="{BB962C8B-B14F-4D97-AF65-F5344CB8AC3E}">
        <p14:creationId xmlns:p14="http://schemas.microsoft.com/office/powerpoint/2010/main" val="241578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68FE-5F26-419F-99FC-BF54A4FA21AC}"/>
              </a:ext>
            </a:extLst>
          </p:cNvPr>
          <p:cNvSpPr>
            <a:spLocks noGrp="1"/>
          </p:cNvSpPr>
          <p:nvPr>
            <p:ph type="title"/>
          </p:nvPr>
        </p:nvSpPr>
        <p:spPr/>
        <p:txBody>
          <a:bodyPr/>
          <a:lstStyle/>
          <a:p>
            <a:r>
              <a:rPr lang="en-US" dirty="0">
                <a:latin typeface="Garamond" panose="02020404030301010803" pitchFamily="18" charset="0"/>
                <a:ea typeface="Times New Roman" panose="02020603050405020304" pitchFamily="18" charset="0"/>
                <a:cs typeface="Times New Roman" panose="02020603050405020304" pitchFamily="18" charset="0"/>
              </a:rPr>
              <a:t>Götterdämmerung or twilight of the gods: narrow understanding</a:t>
            </a:r>
            <a:endParaRPr lang="en-GB" dirty="0"/>
          </a:p>
        </p:txBody>
      </p:sp>
      <p:sp>
        <p:nvSpPr>
          <p:cNvPr id="3" name="Content Placeholder 2">
            <a:extLst>
              <a:ext uri="{FF2B5EF4-FFF2-40B4-BE49-F238E27FC236}">
                <a16:creationId xmlns:a16="http://schemas.microsoft.com/office/drawing/2014/main" id="{7BF0EB04-A9D4-4FE3-8594-014BA72257E4}"/>
              </a:ext>
            </a:extLst>
          </p:cNvPr>
          <p:cNvSpPr>
            <a:spLocks noGrp="1"/>
          </p:cNvSpPr>
          <p:nvPr>
            <p:ph idx="1"/>
          </p:nvPr>
        </p:nvSpPr>
        <p:spPr/>
        <p:txBody>
          <a:bodyPr/>
          <a:lstStyle/>
          <a:p>
            <a:r>
              <a:rPr lang="en-GB" sz="2400" b="1" dirty="0">
                <a:effectLst/>
                <a:latin typeface="Garamond" panose="02020404030301010803" pitchFamily="18" charset="0"/>
                <a:ea typeface="Times New Roman" panose="02020603050405020304" pitchFamily="18" charset="0"/>
                <a:cs typeface="Times New Roman" panose="02020603050405020304" pitchFamily="18" charset="0"/>
              </a:rPr>
              <a:t>‘</a:t>
            </a:r>
            <a:r>
              <a:rPr lang="en-GB" sz="2400" b="1" u="none" strike="noStrike" dirty="0">
                <a:solidFill>
                  <a:srgbClr val="0000FF"/>
                </a:solidFill>
                <a:effectLst/>
                <a:latin typeface="Garamond" panose="02020404030301010803" pitchFamily="18" charset="0"/>
                <a:ea typeface="Times New Roman" panose="02020603050405020304" pitchFamily="18" charset="0"/>
                <a:cs typeface="Times New Roman" panose="02020603050405020304" pitchFamily="18" charset="0"/>
                <a:hlinkClick r:id="rId2"/>
              </a:rPr>
              <a:t>Deinstitutionalisation</a:t>
            </a:r>
            <a:r>
              <a:rPr lang="en-GB" sz="2400" b="1" dirty="0">
                <a:effectLst/>
                <a:latin typeface="Garamond" panose="02020404030301010803" pitchFamily="18" charset="0"/>
                <a:ea typeface="Times New Roman" panose="02020603050405020304" pitchFamily="18" charset="0"/>
                <a:cs typeface="Times New Roman" panose="02020603050405020304" pitchFamily="18" charset="0"/>
              </a:rPr>
              <a:t>—to ensure persons with disabilities live in the community and are not segregated in residential institutions—is a moral imperative as well as a legal obligation. EU funds must not be used to build or renovate these institutions, under any circumstances. Instead their closure must be pursued, even mandated, in favour of independent, humane alternatives: community-based support and services.’</a:t>
            </a:r>
            <a:endParaRPr lang="en-US" sz="2400" b="1" dirty="0">
              <a:latin typeface="Garamond" panose="02020404030301010803" pitchFamily="18" charset="0"/>
              <a:ea typeface="Times New Roman" panose="02020603050405020304" pitchFamily="18" charset="0"/>
              <a:cs typeface="Times New Roman" panose="02020603050405020304" pitchFamily="18" charset="0"/>
            </a:endParaRPr>
          </a:p>
          <a:p>
            <a:r>
              <a:rPr lang="en-US" sz="1800" dirty="0">
                <a:latin typeface="Garamond" panose="02020404030301010803" pitchFamily="18" charset="0"/>
                <a:ea typeface="Times New Roman" panose="02020603050405020304" pitchFamily="18" charset="0"/>
                <a:cs typeface="Times New Roman" panose="02020603050405020304" pitchFamily="18" charset="0"/>
              </a:rPr>
              <a:t>(</a:t>
            </a:r>
            <a:r>
              <a:rPr lang="en-US" sz="1800" dirty="0" err="1">
                <a:latin typeface="Garamond" panose="02020404030301010803" pitchFamily="18" charset="0"/>
                <a:ea typeface="Times New Roman" panose="02020603050405020304" pitchFamily="18" charset="0"/>
                <a:cs typeface="Times New Roman" panose="02020603050405020304" pitchFamily="18" charset="0"/>
              </a:rPr>
              <a:t>Moledo</a:t>
            </a:r>
            <a:r>
              <a:rPr lang="en-US" sz="1800" dirty="0">
                <a:latin typeface="Garamond" panose="02020404030301010803" pitchFamily="18" charset="0"/>
                <a:ea typeface="Times New Roman" panose="02020603050405020304" pitchFamily="18" charset="0"/>
                <a:cs typeface="Times New Roman" panose="02020603050405020304" pitchFamily="18" charset="0"/>
              </a:rPr>
              <a:t>, A. &amp; </a:t>
            </a:r>
            <a:r>
              <a:rPr lang="en-US" sz="1800" dirty="0">
                <a:solidFill>
                  <a:srgbClr val="0000FF"/>
                </a:solidFill>
                <a:latin typeface="Garamond" panose="02020404030301010803" pitchFamily="18" charset="0"/>
                <a:ea typeface="Times New Roman" panose="02020603050405020304" pitchFamily="18" charset="0"/>
                <a:cs typeface="Times New Roman" panose="02020603050405020304" pitchFamily="18" charset="0"/>
                <a:hlinkClick r:id="rId3" tooltip="View all posts by ÁLVARO COUCEIRO"/>
              </a:rPr>
              <a:t> Couceiro</a:t>
            </a:r>
            <a:r>
              <a:rPr lang="en-US" sz="1800" dirty="0">
                <a:latin typeface="Garamond" panose="02020404030301010803" pitchFamily="18" charset="0"/>
                <a:ea typeface="Times New Roman" panose="02020603050405020304" pitchFamily="18" charset="0"/>
                <a:cs typeface="Times New Roman" panose="02020603050405020304" pitchFamily="18" charset="0"/>
              </a:rPr>
              <a:t> Á., European Disability Forum (31st May 2022, )</a:t>
            </a:r>
            <a:endParaRPr lang="en-GB" dirty="0"/>
          </a:p>
        </p:txBody>
      </p:sp>
      <p:sp>
        <p:nvSpPr>
          <p:cNvPr id="4" name="Slide Number Placeholder 3">
            <a:extLst>
              <a:ext uri="{FF2B5EF4-FFF2-40B4-BE49-F238E27FC236}">
                <a16:creationId xmlns:a16="http://schemas.microsoft.com/office/drawing/2014/main" id="{3673A7D6-C64F-4906-9E3D-386D217A523E}"/>
              </a:ext>
            </a:extLst>
          </p:cNvPr>
          <p:cNvSpPr>
            <a:spLocks noGrp="1"/>
          </p:cNvSpPr>
          <p:nvPr>
            <p:ph type="sldNum" sz="quarter" idx="12"/>
          </p:nvPr>
        </p:nvSpPr>
        <p:spPr/>
        <p:txBody>
          <a:bodyPr/>
          <a:lstStyle/>
          <a:p>
            <a:fld id="{98EBB0EA-5BAC-FA4C-8300-43CFBEC32614}" type="slidenum">
              <a:rPr lang="nl-NL" smtClean="0"/>
              <a:t>4</a:t>
            </a:fld>
            <a:endParaRPr lang="nl-NL"/>
          </a:p>
        </p:txBody>
      </p:sp>
    </p:spTree>
    <p:extLst>
      <p:ext uri="{BB962C8B-B14F-4D97-AF65-F5344CB8AC3E}">
        <p14:creationId xmlns:p14="http://schemas.microsoft.com/office/powerpoint/2010/main" val="273648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2433-4300-445F-AA12-C658D46A96B0}"/>
              </a:ext>
            </a:extLst>
          </p:cNvPr>
          <p:cNvSpPr>
            <a:spLocks noGrp="1"/>
          </p:cNvSpPr>
          <p:nvPr>
            <p:ph type="title"/>
          </p:nvPr>
        </p:nvSpPr>
        <p:spPr/>
        <p:txBody>
          <a:bodyPr>
            <a:normAutofit/>
          </a:bodyPr>
          <a:lstStyle/>
          <a:p>
            <a:r>
              <a:rPr lang="en-GB" sz="3200" dirty="0"/>
              <a:t>Conference on the future of Europe: measure 15.8: wise understanding of the population</a:t>
            </a:r>
          </a:p>
        </p:txBody>
      </p:sp>
      <p:sp>
        <p:nvSpPr>
          <p:cNvPr id="3" name="Content Placeholder 2">
            <a:extLst>
              <a:ext uri="{FF2B5EF4-FFF2-40B4-BE49-F238E27FC236}">
                <a16:creationId xmlns:a16="http://schemas.microsoft.com/office/drawing/2014/main" id="{992D7160-4F6B-4EB9-BA39-062C1758F1EA}"/>
              </a:ext>
            </a:extLst>
          </p:cNvPr>
          <p:cNvSpPr>
            <a:spLocks noGrp="1"/>
          </p:cNvSpPr>
          <p:nvPr>
            <p:ph idx="1"/>
          </p:nvPr>
        </p:nvSpPr>
        <p:spPr/>
        <p:txBody>
          <a:bodyPr>
            <a:normAutofit/>
          </a:bodyPr>
          <a:lstStyle/>
          <a:p>
            <a:r>
              <a:rPr lang="en-US" sz="3200" b="1" dirty="0">
                <a:effectLst/>
                <a:latin typeface="Garamond" panose="02020404030301010803" pitchFamily="18" charset="0"/>
                <a:ea typeface="Times New Roman" panose="02020603050405020304" pitchFamily="18" charset="0"/>
                <a:cs typeface="Times New Roman" panose="02020603050405020304" pitchFamily="18" charset="0"/>
              </a:rPr>
              <a:t>‘</a:t>
            </a:r>
            <a:r>
              <a:rPr lang="en-GB" sz="3200" b="1" dirty="0">
                <a:effectLst/>
                <a:latin typeface="Garamond" panose="02020404030301010803" pitchFamily="18" charset="0"/>
                <a:ea typeface="Times New Roman" panose="02020603050405020304" pitchFamily="18" charset="0"/>
                <a:cs typeface="Times New Roman" panose="02020603050405020304" pitchFamily="18" charset="0"/>
              </a:rPr>
              <a:t>Guaranteeing appropriate social and health care to older persons. In doing so, it is important to address both community based as well as residential care. Equally, measures need to take account of both care receivers and care givers’</a:t>
            </a:r>
            <a:r>
              <a:rPr lang="en-US" sz="3200" b="1" dirty="0">
                <a:effectLst/>
                <a:latin typeface="Garamond" panose="02020404030301010803" pitchFamily="18" charset="0"/>
                <a:ea typeface="Times New Roman" panose="02020603050405020304" pitchFamily="18" charset="0"/>
                <a:cs typeface="Times New Roman" panose="02020603050405020304" pitchFamily="18" charset="0"/>
              </a:rPr>
              <a:t> </a:t>
            </a:r>
          </a:p>
          <a:p>
            <a:r>
              <a:rPr lang="en-US" sz="3200" dirty="0">
                <a:effectLst/>
                <a:latin typeface="Garamond" panose="02020404030301010803" pitchFamily="18" charset="0"/>
                <a:ea typeface="Times New Roman" panose="02020603050405020304" pitchFamily="18" charset="0"/>
                <a:cs typeface="Times New Roman" panose="02020603050405020304" pitchFamily="18" charset="0"/>
              </a:rPr>
              <a:t>(Conference on the Future of Europe, Report on the final outcome, p. 59)</a:t>
            </a:r>
            <a:endParaRPr lang="en-GB" sz="3200" dirty="0"/>
          </a:p>
        </p:txBody>
      </p:sp>
      <p:sp>
        <p:nvSpPr>
          <p:cNvPr id="4" name="Slide Number Placeholder 3">
            <a:extLst>
              <a:ext uri="{FF2B5EF4-FFF2-40B4-BE49-F238E27FC236}">
                <a16:creationId xmlns:a16="http://schemas.microsoft.com/office/drawing/2014/main" id="{8AD119ED-1466-4DAB-9C50-36B5FD7A38CA}"/>
              </a:ext>
            </a:extLst>
          </p:cNvPr>
          <p:cNvSpPr>
            <a:spLocks noGrp="1"/>
          </p:cNvSpPr>
          <p:nvPr>
            <p:ph type="sldNum" sz="quarter" idx="12"/>
          </p:nvPr>
        </p:nvSpPr>
        <p:spPr/>
        <p:txBody>
          <a:bodyPr/>
          <a:lstStyle/>
          <a:p>
            <a:fld id="{98EBB0EA-5BAC-FA4C-8300-43CFBEC32614}" type="slidenum">
              <a:rPr lang="nl-NL" smtClean="0"/>
              <a:t>5</a:t>
            </a:fld>
            <a:endParaRPr lang="nl-NL"/>
          </a:p>
        </p:txBody>
      </p:sp>
    </p:spTree>
    <p:extLst>
      <p:ext uri="{BB962C8B-B14F-4D97-AF65-F5344CB8AC3E}">
        <p14:creationId xmlns:p14="http://schemas.microsoft.com/office/powerpoint/2010/main" val="299085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2433-4300-445F-AA12-C658D46A96B0}"/>
              </a:ext>
            </a:extLst>
          </p:cNvPr>
          <p:cNvSpPr>
            <a:spLocks noGrp="1"/>
          </p:cNvSpPr>
          <p:nvPr>
            <p:ph type="title"/>
          </p:nvPr>
        </p:nvSpPr>
        <p:spPr/>
        <p:txBody>
          <a:bodyPr/>
          <a:lstStyle/>
          <a:p>
            <a:r>
              <a:rPr lang="en-GB" dirty="0"/>
              <a:t>Principles for a decent long-term care</a:t>
            </a:r>
          </a:p>
        </p:txBody>
      </p:sp>
      <p:sp>
        <p:nvSpPr>
          <p:cNvPr id="3" name="Content Placeholder 2">
            <a:extLst>
              <a:ext uri="{FF2B5EF4-FFF2-40B4-BE49-F238E27FC236}">
                <a16:creationId xmlns:a16="http://schemas.microsoft.com/office/drawing/2014/main" id="{992D7160-4F6B-4EB9-BA39-062C1758F1EA}"/>
              </a:ext>
            </a:extLst>
          </p:cNvPr>
          <p:cNvSpPr>
            <a:spLocks noGrp="1"/>
          </p:cNvSpPr>
          <p:nvPr>
            <p:ph idx="1"/>
          </p:nvPr>
        </p:nvSpPr>
        <p:spPr/>
        <p:txBody>
          <a:bodyPr>
            <a:noAutofit/>
          </a:bodyPr>
          <a:lstStyle/>
          <a:p>
            <a:r>
              <a:rPr lang="en-GB" sz="1100" i="1" dirty="0">
                <a:effectLst/>
                <a:latin typeface="Garamond" panose="02020404030301010803" pitchFamily="18" charset="0"/>
                <a:ea typeface="Times New Roman" panose="02020603050405020304" pitchFamily="18" charset="0"/>
                <a:cs typeface="Times New Roman" panose="02020603050405020304" pitchFamily="18" charset="0"/>
              </a:rPr>
              <a:t>‘</a:t>
            </a:r>
            <a:r>
              <a:rPr lang="en-US" sz="1100" b="1" u="none" strike="noStrike" dirty="0">
                <a:solidFill>
                  <a:srgbClr val="0000FF"/>
                </a:solidFill>
                <a:effectLst/>
                <a:latin typeface="Garamond" panose="02020404030301010803" pitchFamily="18" charset="0"/>
                <a:ea typeface="Times New Roman" panose="02020603050405020304" pitchFamily="18" charset="0"/>
                <a:cs typeface="Times New Roman" panose="02020603050405020304" pitchFamily="18" charset="0"/>
              </a:rPr>
              <a:t>What is long-term care?</a:t>
            </a:r>
          </a:p>
          <a:p>
            <a:r>
              <a:rPr lang="en-US" sz="1100" b="1" dirty="0">
                <a:solidFill>
                  <a:srgbClr val="0000FF"/>
                </a:solidFill>
                <a:latin typeface="Garamond" panose="02020404030301010803" pitchFamily="18" charset="0"/>
                <a:cs typeface="Times New Roman" panose="02020603050405020304" pitchFamily="18" charset="0"/>
              </a:rPr>
              <a:t>Care for the needs of dependent persons, of non-medical nature, as well persons with handicap but especially also for older persons</a:t>
            </a:r>
          </a:p>
          <a:p>
            <a:r>
              <a:rPr lang="en-US" sz="1100" b="1" dirty="0">
                <a:solidFill>
                  <a:srgbClr val="0000FF"/>
                </a:solidFill>
                <a:latin typeface="Garamond" panose="02020404030301010803" pitchFamily="18" charset="0"/>
                <a:cs typeface="Times New Roman" panose="02020603050405020304" pitchFamily="18" charset="0"/>
              </a:rPr>
              <a:t>for reasons of support for </a:t>
            </a:r>
          </a:p>
          <a:p>
            <a:pPr lvl="1"/>
            <a:r>
              <a:rPr lang="en-US" sz="1100" b="1" dirty="0">
                <a:solidFill>
                  <a:srgbClr val="0000FF"/>
                </a:solidFill>
                <a:latin typeface="Garamond" panose="02020404030301010803" pitchFamily="18" charset="0"/>
                <a:cs typeface="Times New Roman" panose="02020603050405020304" pitchFamily="18" charset="0"/>
              </a:rPr>
              <a:t>personal activities of daily living personal hygiene or grooming, dressing, toileting, transferring or ambulating, and eating.</a:t>
            </a:r>
          </a:p>
          <a:p>
            <a:pPr lvl="1"/>
            <a:r>
              <a:rPr lang="en-US" sz="1100" b="1" dirty="0">
                <a:solidFill>
                  <a:srgbClr val="0000FF"/>
                </a:solidFill>
                <a:latin typeface="Garamond" panose="02020404030301010803" pitchFamily="18" charset="0"/>
                <a:cs typeface="Times New Roman" panose="02020603050405020304" pitchFamily="18" charset="0"/>
              </a:rPr>
              <a:t>instrumental activities of daily living as house cleaning, cooking, shopping, administrative task</a:t>
            </a:r>
          </a:p>
          <a:p>
            <a:r>
              <a:rPr lang="en-US" sz="1100" b="1" dirty="0">
                <a:solidFill>
                  <a:srgbClr val="0000FF"/>
                </a:solidFill>
                <a:latin typeface="Garamond" panose="02020404030301010803" pitchFamily="18" charset="0"/>
                <a:cs typeface="Times New Roman" panose="02020603050405020304" pitchFamily="18" charset="0"/>
              </a:rPr>
              <a:t>Provided by informal care or professional care</a:t>
            </a:r>
          </a:p>
          <a:p>
            <a:r>
              <a:rPr lang="en-US" sz="1100" b="1" dirty="0">
                <a:solidFill>
                  <a:srgbClr val="0000FF"/>
                </a:solidFill>
                <a:latin typeface="Garamond" panose="02020404030301010803" pitchFamily="18" charset="0"/>
                <a:cs typeface="Times New Roman" panose="02020603050405020304" pitchFamily="18" charset="0"/>
              </a:rPr>
              <a:t>At home or in institutions or more and more semi-residential services</a:t>
            </a:r>
          </a:p>
          <a:p>
            <a:r>
              <a:rPr lang="en-US" sz="1100" b="1" dirty="0">
                <a:solidFill>
                  <a:srgbClr val="0000FF"/>
                </a:solidFill>
                <a:latin typeface="Garamond" panose="02020404030301010803" pitchFamily="18" charset="0"/>
                <a:cs typeface="Times New Roman" panose="02020603050405020304" pitchFamily="18" charset="0"/>
              </a:rPr>
              <a:t>In kind, services, but also topped up or alternatively in cash, as an allowance for the carer or for the dependent person</a:t>
            </a:r>
          </a:p>
          <a:p>
            <a:r>
              <a:rPr lang="en-US" sz="1100" b="1" dirty="0">
                <a:solidFill>
                  <a:srgbClr val="0000FF"/>
                </a:solidFill>
                <a:latin typeface="Garamond" panose="02020404030301010803" pitchFamily="18" charset="0"/>
                <a:cs typeface="Times New Roman" panose="02020603050405020304" pitchFamily="18" charset="0"/>
              </a:rPr>
              <a:t>Financed by own resources, family solidarity and the informal care needs support of the informal carer</a:t>
            </a:r>
          </a:p>
          <a:p>
            <a:r>
              <a:rPr lang="en-US" sz="1100" b="1" dirty="0">
                <a:solidFill>
                  <a:srgbClr val="0000FF"/>
                </a:solidFill>
                <a:latin typeface="Garamond" panose="02020404030301010803" pitchFamily="18" charset="0"/>
                <a:cs typeface="Times New Roman" panose="02020603050405020304" pitchFamily="18" charset="0"/>
              </a:rPr>
              <a:t>But most of the time financed by personal social services, implicit in health insurance, explicit in long term care insurance</a:t>
            </a:r>
          </a:p>
          <a:p>
            <a:r>
              <a:rPr lang="en-US" sz="1100" b="1" dirty="0">
                <a:solidFill>
                  <a:srgbClr val="0000FF"/>
                </a:solidFill>
                <a:latin typeface="Garamond" panose="02020404030301010803" pitchFamily="18" charset="0"/>
                <a:cs typeface="Times New Roman" panose="02020603050405020304" pitchFamily="18" charset="0"/>
              </a:rPr>
              <a:t>Financed by taxes or social contributions</a:t>
            </a:r>
          </a:p>
          <a:p>
            <a:r>
              <a:rPr lang="en-US" sz="1100" b="1" dirty="0">
                <a:solidFill>
                  <a:srgbClr val="0000FF"/>
                </a:solidFill>
                <a:latin typeface="Garamond" panose="02020404030301010803" pitchFamily="18" charset="0"/>
                <a:cs typeface="Times New Roman" panose="02020603050405020304" pitchFamily="18" charset="0"/>
              </a:rPr>
              <a:t>With substantial or limited co-payment</a:t>
            </a:r>
          </a:p>
          <a:p>
            <a:r>
              <a:rPr lang="en-US" sz="1100" b="1" dirty="0">
                <a:solidFill>
                  <a:srgbClr val="0000FF"/>
                </a:solidFill>
                <a:latin typeface="Garamond" panose="02020404030301010803" pitchFamily="18" charset="0"/>
                <a:cs typeface="Times New Roman" panose="02020603050405020304" pitchFamily="18" charset="0"/>
              </a:rPr>
              <a:t>Limited or even non-existing private insurance</a:t>
            </a:r>
          </a:p>
          <a:p>
            <a:r>
              <a:rPr lang="en-US" sz="1100" b="1" dirty="0">
                <a:solidFill>
                  <a:srgbClr val="0000FF"/>
                </a:solidFill>
                <a:latin typeface="Garamond" panose="02020404030301010803" pitchFamily="18" charset="0"/>
                <a:cs typeface="Times New Roman" panose="02020603050405020304" pitchFamily="18" charset="0"/>
              </a:rPr>
              <a:t>Administrative cost in public health insurance is 3,5%, in private health insurances it is 27,5% (calculations based on SHA)</a:t>
            </a:r>
          </a:p>
          <a:p>
            <a:r>
              <a:rPr lang="en-US" sz="1100" b="1" dirty="0">
                <a:solidFill>
                  <a:srgbClr val="0000FF"/>
                </a:solidFill>
                <a:latin typeface="Garamond" panose="02020404030301010803" pitchFamily="18" charset="0"/>
                <a:cs typeface="Times New Roman" panose="02020603050405020304" pitchFamily="18" charset="0"/>
              </a:rPr>
              <a:t>It is , as other social protection, especially a national role of the national welfare state</a:t>
            </a:r>
          </a:p>
        </p:txBody>
      </p:sp>
      <p:sp>
        <p:nvSpPr>
          <p:cNvPr id="4" name="Slide Number Placeholder 3">
            <a:extLst>
              <a:ext uri="{FF2B5EF4-FFF2-40B4-BE49-F238E27FC236}">
                <a16:creationId xmlns:a16="http://schemas.microsoft.com/office/drawing/2014/main" id="{8AD119ED-1466-4DAB-9C50-36B5FD7A38CA}"/>
              </a:ext>
            </a:extLst>
          </p:cNvPr>
          <p:cNvSpPr>
            <a:spLocks noGrp="1"/>
          </p:cNvSpPr>
          <p:nvPr>
            <p:ph type="sldNum" sz="quarter" idx="12"/>
          </p:nvPr>
        </p:nvSpPr>
        <p:spPr/>
        <p:txBody>
          <a:bodyPr/>
          <a:lstStyle/>
          <a:p>
            <a:fld id="{98EBB0EA-5BAC-FA4C-8300-43CFBEC32614}" type="slidenum">
              <a:rPr lang="nl-NL" smtClean="0"/>
              <a:t>6</a:t>
            </a:fld>
            <a:endParaRPr lang="nl-NL"/>
          </a:p>
        </p:txBody>
      </p:sp>
    </p:spTree>
    <p:extLst>
      <p:ext uri="{BB962C8B-B14F-4D97-AF65-F5344CB8AC3E}">
        <p14:creationId xmlns:p14="http://schemas.microsoft.com/office/powerpoint/2010/main" val="203410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2433-4300-445F-AA12-C658D46A96B0}"/>
              </a:ext>
            </a:extLst>
          </p:cNvPr>
          <p:cNvSpPr>
            <a:spLocks noGrp="1"/>
          </p:cNvSpPr>
          <p:nvPr>
            <p:ph type="title"/>
          </p:nvPr>
        </p:nvSpPr>
        <p:spPr/>
        <p:txBody>
          <a:bodyPr>
            <a:normAutofit fontScale="90000"/>
          </a:bodyPr>
          <a:lstStyle/>
          <a:p>
            <a:r>
              <a:rPr lang="en-GB" dirty="0"/>
              <a:t>Principles for a decent long-term care: European recognition</a:t>
            </a:r>
          </a:p>
        </p:txBody>
      </p:sp>
      <p:sp>
        <p:nvSpPr>
          <p:cNvPr id="3" name="Content Placeholder 2">
            <a:extLst>
              <a:ext uri="{FF2B5EF4-FFF2-40B4-BE49-F238E27FC236}">
                <a16:creationId xmlns:a16="http://schemas.microsoft.com/office/drawing/2014/main" id="{992D7160-4F6B-4EB9-BA39-062C1758F1EA}"/>
              </a:ext>
            </a:extLst>
          </p:cNvPr>
          <p:cNvSpPr>
            <a:spLocks noGrp="1"/>
          </p:cNvSpPr>
          <p:nvPr>
            <p:ph idx="1"/>
          </p:nvPr>
        </p:nvSpPr>
        <p:spPr>
          <a:xfrm>
            <a:off x="628650" y="1825625"/>
            <a:ext cx="7734300" cy="3679825"/>
          </a:xfrm>
        </p:spPr>
        <p:txBody>
          <a:bodyPr>
            <a:noAutofit/>
          </a:bodyPr>
          <a:lstStyle/>
          <a:p>
            <a:r>
              <a:rPr lang="en-US" sz="1400" b="1" dirty="0">
                <a:solidFill>
                  <a:srgbClr val="0000FF"/>
                </a:solidFill>
                <a:latin typeface="Garamond" panose="02020404030301010803" pitchFamily="18" charset="0"/>
                <a:cs typeface="Times New Roman" panose="02020603050405020304" pitchFamily="18" charset="0"/>
              </a:rPr>
              <a:t>Has been identified as an separate social risk of branch of social protection, among others in MISSOC tables of social protection</a:t>
            </a:r>
          </a:p>
          <a:p>
            <a:r>
              <a:rPr lang="en-US" sz="1400" b="1" dirty="0">
                <a:solidFill>
                  <a:srgbClr val="0000FF"/>
                </a:solidFill>
                <a:latin typeface="Garamond" panose="02020404030301010803" pitchFamily="18" charset="0"/>
                <a:cs typeface="Times New Roman" panose="02020603050405020304" pitchFamily="18" charset="0"/>
              </a:rPr>
              <a:t>It is not a new risk, but a very traditional one</a:t>
            </a:r>
          </a:p>
          <a:p>
            <a:r>
              <a:rPr lang="en-US" sz="1400" b="1" dirty="0">
                <a:solidFill>
                  <a:srgbClr val="0000FF"/>
                </a:solidFill>
                <a:latin typeface="Garamond" panose="02020404030301010803" pitchFamily="18" charset="0"/>
                <a:cs typeface="Times New Roman" panose="02020603050405020304" pitchFamily="18" charset="0"/>
              </a:rPr>
              <a:t>It does not need to be separated from health care, but should be distinguished</a:t>
            </a:r>
          </a:p>
          <a:p>
            <a:r>
              <a:rPr lang="en-US" sz="1400" b="1" dirty="0">
                <a:solidFill>
                  <a:srgbClr val="0000FF"/>
                </a:solidFill>
                <a:latin typeface="Garamond" panose="02020404030301010803" pitchFamily="18" charset="0"/>
                <a:cs typeface="Times New Roman" panose="02020603050405020304" pitchFamily="18" charset="0"/>
              </a:rPr>
              <a:t>So the proposed revision of the Regulation on the coordination of social security correctly wants to identify it, but does not want to separate it from health insurance</a:t>
            </a:r>
          </a:p>
          <a:p>
            <a:r>
              <a:rPr lang="en-US" sz="1400" b="1" dirty="0">
                <a:solidFill>
                  <a:srgbClr val="0000FF"/>
                </a:solidFill>
                <a:latin typeface="Garamond" panose="02020404030301010803" pitchFamily="18" charset="0"/>
                <a:cs typeface="Times New Roman" panose="02020603050405020304" pitchFamily="18" charset="0"/>
              </a:rPr>
              <a:t>DG ECFIN in their Ageing Report identified it from the very beginning, and provides important evidence</a:t>
            </a:r>
          </a:p>
          <a:p>
            <a:r>
              <a:rPr lang="en-US" sz="1400" b="1" dirty="0">
                <a:solidFill>
                  <a:srgbClr val="0000FF"/>
                </a:solidFill>
                <a:latin typeface="Garamond" panose="02020404030301010803" pitchFamily="18" charset="0"/>
                <a:cs typeface="Times New Roman" panose="02020603050405020304" pitchFamily="18" charset="0"/>
              </a:rPr>
              <a:t>This recognition of the importance of this old risk takes time: the fact that it was in the EPSR can be called a miracle</a:t>
            </a:r>
          </a:p>
          <a:p>
            <a:r>
              <a:rPr lang="en-US" sz="1400" b="1" dirty="0">
                <a:solidFill>
                  <a:srgbClr val="0000FF"/>
                </a:solidFill>
                <a:latin typeface="Garamond" panose="02020404030301010803" pitchFamily="18" charset="0"/>
                <a:cs typeface="Times New Roman" panose="02020603050405020304" pitchFamily="18" charset="0"/>
              </a:rPr>
              <a:t>The fact that so quickly there is an action plan for the EPSR, including the announcement of an initiative on care and long-term care can be called a second pillar</a:t>
            </a:r>
          </a:p>
          <a:p>
            <a:r>
              <a:rPr lang="en-US" sz="1400" b="1" dirty="0">
                <a:solidFill>
                  <a:srgbClr val="0000FF"/>
                </a:solidFill>
                <a:latin typeface="Garamond" panose="02020404030301010803" pitchFamily="18" charset="0"/>
                <a:cs typeface="Times New Roman" panose="02020603050405020304" pitchFamily="18" charset="0"/>
              </a:rPr>
              <a:t>The fact that in principle 12 of the EPSR on social protection for all, and the implementation of the recommendation on this, the LTC is not mentioned, is completely not understandable; recognized in principle 18, forgotten in principle 12</a:t>
            </a:r>
          </a:p>
          <a:p>
            <a:r>
              <a:rPr lang="en-US" sz="1400" b="1" dirty="0">
                <a:solidFill>
                  <a:srgbClr val="0000FF"/>
                </a:solidFill>
                <a:latin typeface="Garamond" panose="02020404030301010803" pitchFamily="18" charset="0"/>
                <a:cs typeface="Times New Roman" panose="02020603050405020304" pitchFamily="18" charset="0"/>
              </a:rPr>
              <a:t>But the implementation of also principle 18 will  be a mainly  national responsibility</a:t>
            </a:r>
          </a:p>
          <a:p>
            <a:endParaRPr lang="en-US" sz="1400" b="1" dirty="0">
              <a:solidFill>
                <a:srgbClr val="0000FF"/>
              </a:solidFill>
              <a:latin typeface="Garamond" panose="02020404030301010803" pitchFamily="18" charset="0"/>
              <a:cs typeface="Times New Roman" panose="02020603050405020304" pitchFamily="18" charset="0"/>
            </a:endParaRPr>
          </a:p>
          <a:p>
            <a:endParaRPr lang="en-US" sz="1400" b="1" dirty="0">
              <a:solidFill>
                <a:srgbClr val="0000FF"/>
              </a:solidFill>
              <a:latin typeface="Garamond" panose="02020404030301010803" pitchFamily="18" charset="0"/>
              <a:cs typeface="Times New Roman" panose="02020603050405020304" pitchFamily="18" charset="0"/>
            </a:endParaRPr>
          </a:p>
          <a:p>
            <a:endParaRPr lang="en-US" sz="1400" b="1" dirty="0">
              <a:solidFill>
                <a:srgbClr val="0000FF"/>
              </a:solidFill>
              <a:latin typeface="Garamond" panose="02020404030301010803" pitchFamily="18" charset="0"/>
              <a:cs typeface="Times New Roman" panose="02020603050405020304" pitchFamily="18" charset="0"/>
            </a:endParaRPr>
          </a:p>
          <a:p>
            <a:endParaRPr lang="en-US" sz="1400" b="1" dirty="0">
              <a:solidFill>
                <a:srgbClr val="0000FF"/>
              </a:solidFill>
              <a:latin typeface="Garamond" panose="02020404030301010803"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D119ED-1466-4DAB-9C50-36B5FD7A38CA}"/>
              </a:ext>
            </a:extLst>
          </p:cNvPr>
          <p:cNvSpPr>
            <a:spLocks noGrp="1"/>
          </p:cNvSpPr>
          <p:nvPr>
            <p:ph type="sldNum" sz="quarter" idx="12"/>
          </p:nvPr>
        </p:nvSpPr>
        <p:spPr/>
        <p:txBody>
          <a:bodyPr/>
          <a:lstStyle/>
          <a:p>
            <a:fld id="{98EBB0EA-5BAC-FA4C-8300-43CFBEC32614}" type="slidenum">
              <a:rPr lang="nl-NL" smtClean="0"/>
              <a:t>7</a:t>
            </a:fld>
            <a:endParaRPr lang="nl-NL"/>
          </a:p>
        </p:txBody>
      </p:sp>
    </p:spTree>
    <p:extLst>
      <p:ext uri="{BB962C8B-B14F-4D97-AF65-F5344CB8AC3E}">
        <p14:creationId xmlns:p14="http://schemas.microsoft.com/office/powerpoint/2010/main" val="161082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6693-1162-4705-A2A6-4BB4F583B37D}"/>
              </a:ext>
            </a:extLst>
          </p:cNvPr>
          <p:cNvSpPr>
            <a:spLocks noGrp="1"/>
          </p:cNvSpPr>
          <p:nvPr>
            <p:ph type="title"/>
          </p:nvPr>
        </p:nvSpPr>
        <p:spPr/>
        <p:txBody>
          <a:bodyPr/>
          <a:lstStyle/>
          <a:p>
            <a:r>
              <a:rPr lang="en-GB" sz="1800" b="1" dirty="0">
                <a:effectLst/>
                <a:latin typeface="Century Gothic" panose="020B0502020202020204" pitchFamily="34" charset="0"/>
                <a:ea typeface="Times New Roman" panose="02020603050405020304" pitchFamily="18" charset="0"/>
                <a:cs typeface="Times New Roman" panose="02020603050405020304" pitchFamily="18" charset="0"/>
              </a:rPr>
              <a:t>Long-term care spending, % of GDP, 2019</a:t>
            </a:r>
            <a:r>
              <a:rPr lang="en-GB" sz="18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 huge differences, in spending</a:t>
            </a:r>
            <a:br>
              <a:rPr lang="nl-BE" sz="1800" b="1"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id="{931D2408-F70A-4DCD-85D6-8B8BF201019E}"/>
              </a:ext>
            </a:extLst>
          </p:cNvPr>
          <p:cNvSpPr>
            <a:spLocks noGrp="1"/>
          </p:cNvSpPr>
          <p:nvPr>
            <p:ph type="sldNum" sz="quarter" idx="12"/>
          </p:nvPr>
        </p:nvSpPr>
        <p:spPr/>
        <p:txBody>
          <a:bodyPr/>
          <a:lstStyle/>
          <a:p>
            <a:fld id="{98EBB0EA-5BAC-FA4C-8300-43CFBEC32614}" type="slidenum">
              <a:rPr lang="nl-NL" smtClean="0"/>
              <a:t>8</a:t>
            </a:fld>
            <a:endParaRPr lang="nl-NL"/>
          </a:p>
        </p:txBody>
      </p:sp>
      <p:graphicFrame>
        <p:nvGraphicFramePr>
          <p:cNvPr id="5" name="Content Placeholder 4">
            <a:extLst>
              <a:ext uri="{FF2B5EF4-FFF2-40B4-BE49-F238E27FC236}">
                <a16:creationId xmlns:a16="http://schemas.microsoft.com/office/drawing/2014/main" id="{7D65407F-0AA5-452C-9084-387E1DA2256B}"/>
              </a:ext>
            </a:extLst>
          </p:cNvPr>
          <p:cNvGraphicFramePr>
            <a:graphicFrameLocks noGrp="1"/>
          </p:cNvGraphicFramePr>
          <p:nvPr>
            <p:ph idx="1"/>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65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E586-9248-421A-AE8E-A7536E8E09CE}"/>
              </a:ext>
            </a:extLst>
          </p:cNvPr>
          <p:cNvSpPr>
            <a:spLocks noGrp="1"/>
          </p:cNvSpPr>
          <p:nvPr>
            <p:ph type="title"/>
          </p:nvPr>
        </p:nvSpPr>
        <p:spPr/>
        <p:txBody>
          <a:bodyPr/>
          <a:lstStyle/>
          <a:p>
            <a:r>
              <a:rPr lang="en-GB" sz="1800" b="1" dirty="0">
                <a:effectLst/>
                <a:latin typeface="Century Gothic" panose="020B0502020202020204" pitchFamily="34" charset="0"/>
                <a:ea typeface="Times New Roman" panose="02020603050405020304" pitchFamily="18" charset="0"/>
                <a:cs typeface="Times New Roman" panose="02020603050405020304" pitchFamily="18" charset="0"/>
              </a:rPr>
              <a:t>Long-term care, % of beneficiaries of total population and total public spending as % of GDP, 2019: </a:t>
            </a:r>
            <a:r>
              <a:rPr lang="en-GB" sz="1800" b="1"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rPr>
              <a:t>huge differences in availability</a:t>
            </a:r>
            <a:br>
              <a:rPr lang="nl-BE" sz="1800" b="1"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GB" dirty="0"/>
          </a:p>
        </p:txBody>
      </p:sp>
      <p:sp>
        <p:nvSpPr>
          <p:cNvPr id="4" name="Slide Number Placeholder 3">
            <a:extLst>
              <a:ext uri="{FF2B5EF4-FFF2-40B4-BE49-F238E27FC236}">
                <a16:creationId xmlns:a16="http://schemas.microsoft.com/office/drawing/2014/main" id="{DCC4418F-62D3-4BFD-BCFE-9E46B80BC768}"/>
              </a:ext>
            </a:extLst>
          </p:cNvPr>
          <p:cNvSpPr>
            <a:spLocks noGrp="1"/>
          </p:cNvSpPr>
          <p:nvPr>
            <p:ph type="sldNum" sz="quarter" idx="12"/>
          </p:nvPr>
        </p:nvSpPr>
        <p:spPr/>
        <p:txBody>
          <a:bodyPr/>
          <a:lstStyle/>
          <a:p>
            <a:fld id="{98EBB0EA-5BAC-FA4C-8300-43CFBEC32614}" type="slidenum">
              <a:rPr lang="nl-NL" smtClean="0"/>
              <a:t>9</a:t>
            </a:fld>
            <a:endParaRPr lang="nl-NL"/>
          </a:p>
        </p:txBody>
      </p:sp>
      <p:graphicFrame>
        <p:nvGraphicFramePr>
          <p:cNvPr id="5" name="Content Placeholder 4">
            <a:extLst>
              <a:ext uri="{FF2B5EF4-FFF2-40B4-BE49-F238E27FC236}">
                <a16:creationId xmlns:a16="http://schemas.microsoft.com/office/drawing/2014/main" id="{4B290348-FC28-4579-9C19-0E4B6EC192E0}"/>
              </a:ext>
            </a:extLst>
          </p:cNvPr>
          <p:cNvGraphicFramePr>
            <a:graphicFrameLocks noGrp="1"/>
          </p:cNvGraphicFramePr>
          <p:nvPr>
            <p:ph idx="1"/>
            <p:extLst>
              <p:ext uri="{D42A27DB-BD31-4B8C-83A1-F6EECF244321}">
                <p14:modId xmlns:p14="http://schemas.microsoft.com/office/powerpoint/2010/main" val="3681327081"/>
              </p:ext>
            </p:extLst>
          </p:nvPr>
        </p:nvGraphicFramePr>
        <p:xfrm>
          <a:off x="628650" y="1825625"/>
          <a:ext cx="78867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2579001"/>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EN.pptx" id="{E7AD562D-E971-429A-BB17-0B4DB131281E}" vid="{1ACD07B9-B1C6-4801-B408-847E06DD37DF}"/>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215F035C0FA46B6EBFD3681C18434" ma:contentTypeVersion="847" ma:contentTypeDescription="Create a new document." ma:contentTypeScope="" ma:versionID="ef21b755b45dfcafcaa0f7fb5a542d29">
  <xsd:schema xmlns:xsd="http://www.w3.org/2001/XMLSchema" xmlns:xs="http://www.w3.org/2001/XMLSchema" xmlns:p="http://schemas.microsoft.com/office/2006/metadata/properties" xmlns:ns2="bac0eef4-67a8-400f-9544-a40f4603ec58" xmlns:ns3="24d9cdef-6ef8-4d13-bdb5-a8a4cb1b4c86" targetNamespace="http://schemas.microsoft.com/office/2006/metadata/properties" ma:root="true" ma:fieldsID="d6165806dc4a6e06ff94b6a5dea830e0" ns2:_="" ns3:_="">
    <xsd:import namespace="bac0eef4-67a8-400f-9544-a40f4603ec58"/>
    <xsd:import namespace="24d9cdef-6ef8-4d13-bdb5-a8a4cb1b4c8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2:SharedWithUsers" minOccurs="0"/>
                <xsd:element ref="ns2: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0eef4-67a8-400f-9544-a40f4603ec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d9cdef-6ef8-4d13-bdb5-a8a4cb1b4c8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ac0eef4-67a8-400f-9544-a40f4603ec58">YUTFK2WZ2UD2-349437715-4096</_dlc_DocId>
    <_dlc_DocIdUrl xmlns="bac0eef4-67a8-400f-9544-a40f4603ec58">
      <Url>https://etuc.sharepoint.com/etuc/CollaborationSite/_layouts/15/DocIdRedir.aspx?ID=YUTFK2WZ2UD2-349437715-4096</Url>
      <Description>YUTFK2WZ2UD2-349437715-4096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B5EDF2-5F30-4EC6-A51A-E3CEC83D4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0eef4-67a8-400f-9544-a40f4603ec58"/>
    <ds:schemaRef ds:uri="24d9cdef-6ef8-4d13-bdb5-a8a4cb1b4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CEFB2A-942A-48E3-9713-C6FF46DBFC2E}">
  <ds:schemaRefs>
    <ds:schemaRef ds:uri="http://schemas.microsoft.com/office/2006/metadata/properties"/>
    <ds:schemaRef ds:uri="http://schemas.microsoft.com/office/infopath/2007/PartnerControls"/>
    <ds:schemaRef ds:uri="bac0eef4-67a8-400f-9544-a40f4603ec58"/>
  </ds:schemaRefs>
</ds:datastoreItem>
</file>

<file path=customXml/itemProps3.xml><?xml version="1.0" encoding="utf-8"?>
<ds:datastoreItem xmlns:ds="http://schemas.openxmlformats.org/officeDocument/2006/customXml" ds:itemID="{A35A1ADB-68E2-497A-94EB-F2983715A720}">
  <ds:schemaRefs>
    <ds:schemaRef ds:uri="http://schemas.microsoft.com/sharepoint/v3/contenttype/forms"/>
  </ds:schemaRefs>
</ds:datastoreItem>
</file>

<file path=customXml/itemProps4.xml><?xml version="1.0" encoding="utf-8"?>
<ds:datastoreItem xmlns:ds="http://schemas.openxmlformats.org/officeDocument/2006/customXml" ds:itemID="{2DE52F87-8949-4D13-B497-71239C8ED28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PPT_EN</Template>
  <TotalTime>0</TotalTime>
  <Words>1902</Words>
  <Application>Microsoft Office PowerPoint</Application>
  <PresentationFormat>On-screen Show (4:3)</PresentationFormat>
  <Paragraphs>140</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Narrow</vt:lpstr>
      <vt:lpstr>Calibri</vt:lpstr>
      <vt:lpstr>Calibri Light</vt:lpstr>
      <vt:lpstr>Century Gothic</vt:lpstr>
      <vt:lpstr>Garamond</vt:lpstr>
      <vt:lpstr>Office-thema</vt:lpstr>
      <vt:lpstr>Delivering on principle 18 of the EPSR: adequate long-term care   Hybrid seminar Montepulciano, 7 July 2022, ETUC</vt:lpstr>
      <vt:lpstr>Content</vt:lpstr>
      <vt:lpstr>Principle 18 EPSR Long-term care: broad understanding is needed </vt:lpstr>
      <vt:lpstr>Götterdämmerung or twilight of the gods: narrow understanding</vt:lpstr>
      <vt:lpstr>Conference on the future of Europe: measure 15.8: wise understanding of the population</vt:lpstr>
      <vt:lpstr>Principles for a decent long-term care</vt:lpstr>
      <vt:lpstr>Principles for a decent long-term care: European recognition</vt:lpstr>
      <vt:lpstr>Long-term care spending, % of GDP, 2019: huge differences, in spending </vt:lpstr>
      <vt:lpstr>Long-term care, % of beneficiaries of total population and total public spending as % of GDP, 2019: huge differences in availability </vt:lpstr>
      <vt:lpstr>Relationship between development of residential care and home care, % of population, 2019: but home care and community care are both needed </vt:lpstr>
      <vt:lpstr>In cash and in-kind benefits for disability, old-age, sickness/health and survivors function, % of GDP, EU-28, 2018 </vt:lpstr>
      <vt:lpstr>Complementarity between in-cash and in-kind benefits, total of disability, old-age, sickness/healthcare, and survivors function, % of GDP, 2018 : no contradiction between expansion of in cash benefits and in kind benefits</vt:lpstr>
      <vt:lpstr>LTC: public and private spending for health long-term care social long-term care as % of GDP : co-payment is sometimes substantial and private insurance almost non-existing</vt:lpstr>
      <vt:lpstr>LTC: public and private spending for residential health long-term care as % of GDP: co-payment is sometimes substantial and private insurance almost non-existing</vt:lpstr>
      <vt:lpstr>Long-term care spending, % of GDP, projections for the future: those that spend more, continue to spend more: substantial need of upward convergence  </vt:lpstr>
      <vt:lpstr>Our common future: A common path of economic and social progress and for long-term care a long road to go</vt:lpstr>
      <vt:lpstr>PowerPoint Presentation</vt:lpstr>
      <vt:lpstr>Social protection expenditure in 2005 as % of GDP and percentage point change between 2005 and 2016: not yet a real convergence of social protection</vt:lpstr>
      <vt:lpstr>An alternative (workers?) reading of the Ageing report: what future sustainability also means (example for EU 27, 2019): Brussels we have a problem, but we can afford to grow old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vt:lpstr>
      <vt:lpstr>An alternative (workers?) reading of the Ageing report: what future sustainability also means (example for EU 27, 2019): Brussels we have a problem, but we can afford to grow old </vt:lpstr>
      <vt:lpstr>Some references</vt:lpstr>
      <vt:lpstr>THANK YOU</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Jozef Pacolet</dc:creator>
  <cp:lastModifiedBy>TOPOLOVEC, Mihael</cp:lastModifiedBy>
  <cp:revision>130</cp:revision>
  <cp:lastPrinted>2022-07-06T14:27:22Z</cp:lastPrinted>
  <dcterms:created xsi:type="dcterms:W3CDTF">2019-09-20T07:47:41Z</dcterms:created>
  <dcterms:modified xsi:type="dcterms:W3CDTF">2022-07-12T11:37:51Z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0x0101001A0215F035C0FA46B6EBFD3681C18434</vt:lpwstr>
  </property>
  <property fmtid="{D5CDD505-2E9C-101B-9397-08002B2CF9AE}" pid="3" name="_dlc_DocIdItemGuid">
    <vt:lpwstr>70d19b9f-54f3-4774-a4fa-a65c394d8b3d</vt:lpwstr>
  </property>
</Properties>
</file>