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89" r:id="rId2"/>
    <p:sldId id="258" r:id="rId3"/>
    <p:sldId id="261" r:id="rId4"/>
    <p:sldId id="262" r:id="rId5"/>
    <p:sldId id="263" r:id="rId6"/>
    <p:sldId id="264" r:id="rId7"/>
    <p:sldId id="265" r:id="rId8"/>
    <p:sldId id="259" r:id="rId9"/>
    <p:sldId id="269" r:id="rId10"/>
    <p:sldId id="270" r:id="rId11"/>
    <p:sldId id="268" r:id="rId12"/>
    <p:sldId id="279" r:id="rId13"/>
    <p:sldId id="280" r:id="rId14"/>
    <p:sldId id="276" r:id="rId15"/>
    <p:sldId id="273" r:id="rId16"/>
    <p:sldId id="278" r:id="rId17"/>
    <p:sldId id="274" r:id="rId18"/>
    <p:sldId id="275" r:id="rId19"/>
    <p:sldId id="282" r:id="rId20"/>
    <p:sldId id="285" r:id="rId21"/>
    <p:sldId id="287" r:id="rId22"/>
    <p:sldId id="277" r:id="rId23"/>
    <p:sldId id="284" r:id="rId24"/>
    <p:sldId id="281" r:id="rId25"/>
  </p:sldIdLst>
  <p:sldSz cx="12192000" cy="6858000"/>
  <p:notesSz cx="6735763" cy="98694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noEditPoints="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a:p>
          <a:p>
            <a:endParaRPr lang="en-US"/>
          </a:p>
        </p:txBody>
      </p:sp>
      <p:sp>
        <p:nvSpPr>
          <p:cNvPr id="3" name="Segnaposto data 2"/>
          <p:cNvSpPr>
            <a:spLocks noGrp="1" noEditPoints="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endParaRPr/>
          </a:p>
          <a:p>
            <a:r>
              <a:rPr lang="en-US"/>
              <a:t>*</a:t>
            </a:r>
          </a:p>
        </p:txBody>
      </p:sp>
      <p:sp>
        <p:nvSpPr>
          <p:cNvPr id="4" name="Segnaposto immagine diapositiva 3"/>
          <p:cNvSpPr>
            <a:spLocks noGrp="1" noRot="1" noChangeAspect="1" noEditPoints="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a:p>
          <a:p>
            <a:endParaRPr lang="en-US"/>
          </a:p>
        </p:txBody>
      </p:sp>
      <p:sp>
        <p:nvSpPr>
          <p:cNvPr id="5" name="Segnaposto note 4"/>
          <p:cNvSpPr>
            <a:spLocks noGrp="1" noEditPoints="1"/>
          </p:cNvSpPr>
          <p:nvPr>
            <p:ph type="body" sz="quarter" idx="3"/>
          </p:nvPr>
        </p:nvSpPr>
        <p:spPr>
          <a:xfrm>
            <a:off x="673577" y="4688007"/>
            <a:ext cx="5388610" cy="4441270"/>
          </a:xfrm>
          <a:prstGeom prst="rect">
            <a:avLst/>
          </a:prstGeom>
        </p:spPr>
        <p:txBody>
          <a:bodyPr vert="horz" lIns="91440" tIns="45720" rIns="91440" bIns="45720" rtlCol="0"/>
          <a:lstStyle/>
          <a:p>
            <a:pPr lvl="0"/>
            <a:r>
              <a:rPr lang="it-IT" altLang="en-US"/>
              <a:t>Fai clic per modificare gli stili del titolo principale</a:t>
            </a:r>
            <a:endParaRPr lang="en-US"/>
          </a:p>
          <a:p>
            <a:pPr lvl="1"/>
            <a:r>
              <a:rPr lang="it-IT" altLang="en-US"/>
              <a:t>Secondo livello</a:t>
            </a:r>
            <a:endParaRPr lang="en-US"/>
          </a:p>
          <a:p>
            <a:pPr lvl="2"/>
            <a:r>
              <a:rPr lang="it-IT" altLang="en-US"/>
              <a:t>Terzo livello</a:t>
            </a:r>
            <a:endParaRPr lang="en-US"/>
          </a:p>
          <a:p>
            <a:pPr lvl="3"/>
            <a:r>
              <a:rPr lang="it-IT" altLang="en-US"/>
              <a:t>Quarto livello</a:t>
            </a:r>
            <a:endParaRPr lang="en-US"/>
          </a:p>
          <a:p>
            <a:pPr lvl="4"/>
            <a:r>
              <a:rPr lang="it-IT" altLang="en-US"/>
              <a:t>Quinto livello</a:t>
            </a:r>
            <a:endParaRPr lang="en-US"/>
          </a:p>
        </p:txBody>
      </p:sp>
      <p:sp>
        <p:nvSpPr>
          <p:cNvPr id="6" name="Segnaposto piè di pagina 5"/>
          <p:cNvSpPr>
            <a:spLocks noGrp="1" noEditPoints="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a:p>
          <a:p>
            <a:endParaRPr lang="en-US"/>
          </a:p>
        </p:txBody>
      </p:sp>
      <p:sp>
        <p:nvSpPr>
          <p:cNvPr id="7" name="Segnaposto numero diapositiva 6"/>
          <p:cNvSpPr>
            <a:spLocks noGrp="1" noEditPoints="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endParaRPr/>
          </a:p>
          <a:p>
            <a:r>
              <a:rPr lang="en-US"/>
              <a:t>#</a:t>
            </a: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dirty="0"/>
          </a:p>
        </p:txBody>
      </p:sp>
      <p:sp>
        <p:nvSpPr>
          <p:cNvPr id="3" name="Segnaposto testo 2"/>
          <p:cNvSpPr>
            <a:spLocks noGrp="1" noEditPoints="1"/>
          </p:cNvSpPr>
          <p:nvPr>
            <p:ph type="body" idx="3"/>
          </p:nvPr>
        </p:nvSpPr>
        <p:spPr>
          <a:prstGeom prst="rect">
            <a:avLst/>
          </a:prstGeom>
        </p:spPr>
        <p:txBody>
          <a:bodyPr/>
          <a:lstStyle/>
          <a:p>
            <a:endParaRPr lang="en-US" dirty="0"/>
          </a:p>
        </p:txBody>
      </p:sp>
      <p:sp>
        <p:nvSpPr>
          <p:cNvPr id="4" name="Segnaposto numero diapositiva 3"/>
          <p:cNvSpPr>
            <a:spLocks noGrp="1" noEditPoints="1"/>
          </p:cNvSpPr>
          <p:nvPr>
            <p:ph type="sldNum" sz="quarter" idx="5"/>
          </p:nvPr>
        </p:nvSpPr>
        <p:spPr>
          <a:prstGeom prst="rect">
            <a:avLst/>
          </a:prstGeom>
        </p:spPr>
        <p:txBody>
          <a:bodyPr/>
          <a:lstStyle/>
          <a:p>
            <a:fld id="{75CED1D9-E8AD-48CF-9B2A-B581E6B208B7}"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2CD99557-049B-48E4-949C-D00C1F8B5401}"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247D74B0-A2F9-48B9-AA00-B71426CF5BCF}"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5D083CB4-D73A-4608-91E0-90981C0649A0}"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9E1F4728-EF57-4155-9BE8-F790C367631C}"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61924DB7-70D2-4A59-A36B-8A47BB1275E4}"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F34FE215-CF27-4B0A-A862-BB239B00F286}"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D3ABF876-5865-4393-8D8F-8F98B3BA964E}"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AA62F17D-45E2-40A9-B1C7-CA3B911AA9ED}"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51C243F1-83AE-4481-9E09-F7B75A8D3E56}"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1D0D9C5F-153B-462E-88B9-6D9FEF4AFA6D}"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56C584FB-9927-402F-AF4E-3B2A5E60C078}"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E6363001-11A7-4B9C-9833-428684165CA2}"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5F36EF68-CCE8-4B88-817B-92EA23C17D99}"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49CFE54F-C2B1-4523-AAD1-C8AB117D4CAC}"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1BC40FE2-7D86-4BD9-972C-6BB3C96572E2}"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03CFB8C2-3224-4013-BBDF-4C910E3C4051}"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02DA9F65-547A-4A59-ABCA-EECD53CDB5E3}"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8D5FE7B2-231C-40F0-A2AB-5215422A6FF3}"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3520B2E7-71D8-4BC2-885A-AC9FFA79FD00}"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07FE49E4-4281-477C-9CFA-7D2A7D04DFED}"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8D2BC275-71B6-4BBA-9926-3C045B64EB98}"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991B7D38-A93D-45BC-AA0D-547709CFBEF2}"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EditPoints="1"/>
          </p:cNvSpPr>
          <p:nvPr>
            <p:ph type="sldImg"/>
          </p:nvPr>
        </p:nvSpPr>
        <p:spPr>
          <a:xfrm>
            <a:off x="77788" y="739775"/>
            <a:ext cx="6580187" cy="3702050"/>
          </a:xfrm>
          <a:prstGeom prst="rect">
            <a:avLst/>
          </a:prstGeom>
        </p:spPr>
        <p:txBody>
          <a:bodyPr/>
          <a:lstStyle/>
          <a:p>
            <a:endParaRPr/>
          </a:p>
        </p:txBody>
      </p:sp>
      <p:sp>
        <p:nvSpPr>
          <p:cNvPr id="3" name="Segnaposto testo 2"/>
          <p:cNvSpPr>
            <a:spLocks noGrp="1" noEditPoints="1"/>
          </p:cNvSpPr>
          <p:nvPr>
            <p:ph type="body" idx="3"/>
          </p:nvPr>
        </p:nvSpPr>
        <p:spPr>
          <a:prstGeom prst="rect">
            <a:avLst/>
          </a:prstGeom>
        </p:spPr>
        <p:txBody>
          <a:bodyPr/>
          <a:lstStyle/>
          <a:p>
            <a:endParaRPr lang="en-US"/>
          </a:p>
        </p:txBody>
      </p:sp>
      <p:sp>
        <p:nvSpPr>
          <p:cNvPr id="4" name="Segnaposto numero diapositiva 3"/>
          <p:cNvSpPr>
            <a:spLocks noGrp="1" noEditPoints="1"/>
          </p:cNvSpPr>
          <p:nvPr>
            <p:ph type="sldNum" sz="quarter" idx="5"/>
          </p:nvPr>
        </p:nvSpPr>
        <p:spPr>
          <a:prstGeom prst="rect">
            <a:avLst/>
          </a:prstGeom>
        </p:spPr>
        <p:txBody>
          <a:bodyPr/>
          <a:lstStyle/>
          <a:p>
            <a:fld id="{7B8BA64C-BC3A-4FDA-890D-FF0435BD79C3}"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noEditPoints="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p:cNvSpPr>
            <a:spLocks noGrp="1" noEditPoints="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it-IT"/>
              <a:t>Fare clic per modificare lo stile del sottotitolo dello schema</a:t>
            </a:r>
          </a:p>
        </p:txBody>
      </p:sp>
      <p:sp>
        <p:nvSpPr>
          <p:cNvPr id="4" name="Segnaposto data 3"/>
          <p:cNvSpPr>
            <a:spLocks noGrp="1" noEditPoints="1"/>
          </p:cNvSpPr>
          <p:nvPr>
            <p:ph type="dt" sz="half" idx="10"/>
          </p:nvPr>
        </p:nvSpPr>
        <p:spPr/>
        <p:txBody>
          <a:bodyPr/>
          <a:lstStyle/>
          <a:p>
            <a:fld id="{805CDF57-2433-4119-ADCB-EB77D5282ED5}" type="datetimeFigureOut">
              <a:rPr lang="it-IT" smtClean="0"/>
              <a:t>04/09/2023</a:t>
            </a:fld>
            <a:endParaRPr lang="it-IT"/>
          </a:p>
        </p:txBody>
      </p:sp>
      <p:sp>
        <p:nvSpPr>
          <p:cNvPr id="5" name="Segnaposto piè di pagina 4"/>
          <p:cNvSpPr>
            <a:spLocks noGrp="1" noEditPoints="1"/>
          </p:cNvSpPr>
          <p:nvPr>
            <p:ph type="ftr" sz="quarter" idx="11"/>
          </p:nvPr>
        </p:nvSpPr>
        <p:spPr/>
        <p:txBody>
          <a:bodyPr/>
          <a:lstStyle/>
          <a:p>
            <a:endParaRPr lang="it-IT"/>
          </a:p>
        </p:txBody>
      </p:sp>
      <p:sp>
        <p:nvSpPr>
          <p:cNvPr id="6" name="Segnaposto numero diapositiva 5"/>
          <p:cNvSpPr>
            <a:spLocks noGrp="1" noEditPoints="1"/>
          </p:cNvSpPr>
          <p:nvPr>
            <p:ph type="sldNum" sz="quarter" idx="12"/>
          </p:nvPr>
        </p:nvSpPr>
        <p:spPr/>
        <p:txBody>
          <a:bodyPr/>
          <a:lstStyle/>
          <a:p>
            <a:fld id="{3B3F1835-4AE8-469C-A2B4-4A064A02BE5D}" type="slidenum">
              <a:rPr lang="it-IT" smtClean="0"/>
              <a:t>‹#›</a:t>
            </a:fld>
            <a:endParaRPr lang="it-I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a:t>Fare clic per modificare lo stile del titolo dello schema</a:t>
            </a:r>
          </a:p>
        </p:txBody>
      </p:sp>
      <p:sp>
        <p:nvSpPr>
          <p:cNvPr id="3" name="Segnaposto testo verticale 2"/>
          <p:cNvSpPr>
            <a:spLocks noGrp="1" noEditPoints="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noEditPoints="1"/>
          </p:cNvSpPr>
          <p:nvPr>
            <p:ph type="dt" sz="half" idx="10"/>
          </p:nvPr>
        </p:nvSpPr>
        <p:spPr/>
        <p:txBody>
          <a:bodyPr/>
          <a:lstStyle/>
          <a:p>
            <a:fld id="{805CDF57-2433-4119-ADCB-EB77D5282ED5}" type="datetimeFigureOut">
              <a:rPr lang="it-IT" smtClean="0"/>
              <a:t>04/09/2023</a:t>
            </a:fld>
            <a:endParaRPr lang="it-IT"/>
          </a:p>
        </p:txBody>
      </p:sp>
      <p:sp>
        <p:nvSpPr>
          <p:cNvPr id="5" name="Segnaposto piè di pagina 4"/>
          <p:cNvSpPr>
            <a:spLocks noGrp="1" noEditPoints="1"/>
          </p:cNvSpPr>
          <p:nvPr>
            <p:ph type="ftr" sz="quarter" idx="11"/>
          </p:nvPr>
        </p:nvSpPr>
        <p:spPr/>
        <p:txBody>
          <a:bodyPr/>
          <a:lstStyle/>
          <a:p>
            <a:endParaRPr lang="it-IT"/>
          </a:p>
        </p:txBody>
      </p:sp>
      <p:sp>
        <p:nvSpPr>
          <p:cNvPr id="6" name="Segnaposto numero diapositiva 5"/>
          <p:cNvSpPr>
            <a:spLocks noGrp="1" noEditPoints="1"/>
          </p:cNvSpPr>
          <p:nvPr>
            <p:ph type="sldNum" sz="quarter" idx="12"/>
          </p:nvPr>
        </p:nvSpPr>
        <p:spPr/>
        <p:txBody>
          <a:bodyPr/>
          <a:lstStyle/>
          <a:p>
            <a:fld id="{3B3F1835-4AE8-469C-A2B4-4A064A02BE5D}" type="slidenum">
              <a:rPr lang="it-IT" smtClean="0"/>
              <a:t>‹#›</a:t>
            </a:fld>
            <a:endParaRPr lang="it-I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noEditPoints="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p:cNvSpPr>
            <a:spLocks noGrp="1" noEditPoints="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noEditPoints="1"/>
          </p:cNvSpPr>
          <p:nvPr>
            <p:ph type="dt" sz="half" idx="10"/>
          </p:nvPr>
        </p:nvSpPr>
        <p:spPr/>
        <p:txBody>
          <a:bodyPr/>
          <a:lstStyle/>
          <a:p>
            <a:fld id="{805CDF57-2433-4119-ADCB-EB77D5282ED5}" type="datetimeFigureOut">
              <a:rPr lang="it-IT" smtClean="0"/>
              <a:t>04/09/2023</a:t>
            </a:fld>
            <a:endParaRPr lang="it-IT"/>
          </a:p>
        </p:txBody>
      </p:sp>
      <p:sp>
        <p:nvSpPr>
          <p:cNvPr id="5" name="Segnaposto piè di pagina 4"/>
          <p:cNvSpPr>
            <a:spLocks noGrp="1" noEditPoints="1"/>
          </p:cNvSpPr>
          <p:nvPr>
            <p:ph type="ftr" sz="quarter" idx="11"/>
          </p:nvPr>
        </p:nvSpPr>
        <p:spPr/>
        <p:txBody>
          <a:bodyPr/>
          <a:lstStyle/>
          <a:p>
            <a:endParaRPr lang="it-IT"/>
          </a:p>
        </p:txBody>
      </p:sp>
      <p:sp>
        <p:nvSpPr>
          <p:cNvPr id="6" name="Segnaposto numero diapositiva 5"/>
          <p:cNvSpPr>
            <a:spLocks noGrp="1" noEditPoints="1"/>
          </p:cNvSpPr>
          <p:nvPr>
            <p:ph type="sldNum" sz="quarter" idx="12"/>
          </p:nvPr>
        </p:nvSpPr>
        <p:spPr/>
        <p:txBody>
          <a:bodyPr/>
          <a:lstStyle/>
          <a:p>
            <a:fld id="{3B3F1835-4AE8-469C-A2B4-4A064A02BE5D}" type="slidenum">
              <a:rPr lang="it-IT" smtClean="0"/>
              <a:t>‹#›</a:t>
            </a:fld>
            <a:endParaRPr lang="it-I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a:t>Fare clic per modificare lo stile del titolo dello schema</a:t>
            </a:r>
          </a:p>
        </p:txBody>
      </p:sp>
      <p:sp>
        <p:nvSpPr>
          <p:cNvPr id="3" name="Segnaposto contenuto 2"/>
          <p:cNvSpPr>
            <a:spLocks noGrp="1" noEditPoints="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noEditPoints="1"/>
          </p:cNvSpPr>
          <p:nvPr>
            <p:ph type="dt" sz="half" idx="10"/>
          </p:nvPr>
        </p:nvSpPr>
        <p:spPr/>
        <p:txBody>
          <a:bodyPr/>
          <a:lstStyle/>
          <a:p>
            <a:fld id="{805CDF57-2433-4119-ADCB-EB77D5282ED5}" type="datetimeFigureOut">
              <a:rPr lang="it-IT" smtClean="0"/>
              <a:t>04/09/2023</a:t>
            </a:fld>
            <a:endParaRPr lang="it-IT"/>
          </a:p>
        </p:txBody>
      </p:sp>
      <p:sp>
        <p:nvSpPr>
          <p:cNvPr id="5" name="Segnaposto piè di pagina 4"/>
          <p:cNvSpPr>
            <a:spLocks noGrp="1" noEditPoints="1"/>
          </p:cNvSpPr>
          <p:nvPr>
            <p:ph type="ftr" sz="quarter" idx="11"/>
          </p:nvPr>
        </p:nvSpPr>
        <p:spPr/>
        <p:txBody>
          <a:bodyPr/>
          <a:lstStyle/>
          <a:p>
            <a:endParaRPr lang="it-IT"/>
          </a:p>
        </p:txBody>
      </p:sp>
      <p:sp>
        <p:nvSpPr>
          <p:cNvPr id="6" name="Segnaposto numero diapositiva 5"/>
          <p:cNvSpPr>
            <a:spLocks noGrp="1" noEditPoints="1"/>
          </p:cNvSpPr>
          <p:nvPr>
            <p:ph type="sldNum" sz="quarter" idx="12"/>
          </p:nvPr>
        </p:nvSpPr>
        <p:spPr/>
        <p:txBody>
          <a:bodyPr/>
          <a:lstStyle/>
          <a:p>
            <a:fld id="{3B3F1835-4AE8-469C-A2B4-4A064A02BE5D}" type="slidenum">
              <a:rPr lang="it-IT" smtClean="0"/>
              <a:t>‹#›</a:t>
            </a:fld>
            <a:endParaRPr lang="it-I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noEditPoints="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p:cNvSpPr>
            <a:spLocks noGrp="1" noEditPoints="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noEditPoints="1"/>
          </p:cNvSpPr>
          <p:nvPr>
            <p:ph type="dt" sz="half" idx="10"/>
          </p:nvPr>
        </p:nvSpPr>
        <p:spPr/>
        <p:txBody>
          <a:bodyPr/>
          <a:lstStyle/>
          <a:p>
            <a:fld id="{805CDF57-2433-4119-ADCB-EB77D5282ED5}" type="datetimeFigureOut">
              <a:rPr lang="it-IT" smtClean="0"/>
              <a:t>04/09/2023</a:t>
            </a:fld>
            <a:endParaRPr lang="it-IT"/>
          </a:p>
        </p:txBody>
      </p:sp>
      <p:sp>
        <p:nvSpPr>
          <p:cNvPr id="5" name="Segnaposto piè di pagina 4"/>
          <p:cNvSpPr>
            <a:spLocks noGrp="1" noEditPoints="1"/>
          </p:cNvSpPr>
          <p:nvPr>
            <p:ph type="ftr" sz="quarter" idx="11"/>
          </p:nvPr>
        </p:nvSpPr>
        <p:spPr/>
        <p:txBody>
          <a:bodyPr/>
          <a:lstStyle/>
          <a:p>
            <a:endParaRPr lang="it-IT"/>
          </a:p>
        </p:txBody>
      </p:sp>
      <p:sp>
        <p:nvSpPr>
          <p:cNvPr id="6" name="Segnaposto numero diapositiva 5"/>
          <p:cNvSpPr>
            <a:spLocks noGrp="1" noEditPoints="1"/>
          </p:cNvSpPr>
          <p:nvPr>
            <p:ph type="sldNum" sz="quarter" idx="12"/>
          </p:nvPr>
        </p:nvSpPr>
        <p:spPr/>
        <p:txBody>
          <a:bodyPr/>
          <a:lstStyle/>
          <a:p>
            <a:fld id="{3B3F1835-4AE8-469C-A2B4-4A064A02BE5D}" type="slidenum">
              <a:rPr lang="it-IT" smtClean="0"/>
              <a:t>‹#›</a:t>
            </a:fld>
            <a:endParaRPr lang="it-I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a:t>Fare clic per modificare lo stile del titolo dello schema</a:t>
            </a:r>
          </a:p>
        </p:txBody>
      </p:sp>
      <p:sp>
        <p:nvSpPr>
          <p:cNvPr id="3" name="Segnaposto contenuto 2"/>
          <p:cNvSpPr>
            <a:spLocks noGrp="1" noEditPoints="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noEditPoints="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noEditPoints="1"/>
          </p:cNvSpPr>
          <p:nvPr>
            <p:ph type="dt" sz="half" idx="10"/>
          </p:nvPr>
        </p:nvSpPr>
        <p:spPr/>
        <p:txBody>
          <a:bodyPr/>
          <a:lstStyle/>
          <a:p>
            <a:fld id="{805CDF57-2433-4119-ADCB-EB77D5282ED5}" type="datetimeFigureOut">
              <a:rPr lang="it-IT" smtClean="0"/>
              <a:t>04/09/2023</a:t>
            </a:fld>
            <a:endParaRPr lang="it-IT"/>
          </a:p>
        </p:txBody>
      </p:sp>
      <p:sp>
        <p:nvSpPr>
          <p:cNvPr id="6" name="Segnaposto piè di pagina 5"/>
          <p:cNvSpPr>
            <a:spLocks noGrp="1" noEditPoints="1"/>
          </p:cNvSpPr>
          <p:nvPr>
            <p:ph type="ftr" sz="quarter" idx="11"/>
          </p:nvPr>
        </p:nvSpPr>
        <p:spPr/>
        <p:txBody>
          <a:bodyPr/>
          <a:lstStyle/>
          <a:p>
            <a:endParaRPr lang="it-IT"/>
          </a:p>
        </p:txBody>
      </p:sp>
      <p:sp>
        <p:nvSpPr>
          <p:cNvPr id="7" name="Segnaposto numero diapositiva 6"/>
          <p:cNvSpPr>
            <a:spLocks noGrp="1" noEditPoints="1"/>
          </p:cNvSpPr>
          <p:nvPr>
            <p:ph type="sldNum" sz="quarter" idx="12"/>
          </p:nvPr>
        </p:nvSpPr>
        <p:spPr/>
        <p:txBody>
          <a:bodyPr/>
          <a:lstStyle/>
          <a:p>
            <a:fld id="{3B3F1835-4AE8-469C-A2B4-4A064A02BE5D}" type="slidenum">
              <a:rPr lang="it-IT" smtClean="0"/>
              <a:t>‹#›</a:t>
            </a:fld>
            <a:endParaRPr lang="it-I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noEditPoints="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p:cNvSpPr>
            <a:spLocks noGrp="1" noEditPoints="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noEditPoints="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noEditPoints="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noEditPoints="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noEditPoints="1"/>
          </p:cNvSpPr>
          <p:nvPr>
            <p:ph type="dt" sz="half" idx="10"/>
          </p:nvPr>
        </p:nvSpPr>
        <p:spPr/>
        <p:txBody>
          <a:bodyPr/>
          <a:lstStyle/>
          <a:p>
            <a:fld id="{805CDF57-2433-4119-ADCB-EB77D5282ED5}" type="datetimeFigureOut">
              <a:rPr lang="it-IT" smtClean="0"/>
              <a:t>04/09/2023</a:t>
            </a:fld>
            <a:endParaRPr lang="it-IT"/>
          </a:p>
        </p:txBody>
      </p:sp>
      <p:sp>
        <p:nvSpPr>
          <p:cNvPr id="8" name="Segnaposto piè di pagina 7"/>
          <p:cNvSpPr>
            <a:spLocks noGrp="1" noEditPoints="1"/>
          </p:cNvSpPr>
          <p:nvPr>
            <p:ph type="ftr" sz="quarter" idx="11"/>
          </p:nvPr>
        </p:nvSpPr>
        <p:spPr/>
        <p:txBody>
          <a:bodyPr/>
          <a:lstStyle/>
          <a:p>
            <a:endParaRPr lang="it-IT"/>
          </a:p>
        </p:txBody>
      </p:sp>
      <p:sp>
        <p:nvSpPr>
          <p:cNvPr id="9" name="Segnaposto numero diapositiva 8"/>
          <p:cNvSpPr>
            <a:spLocks noGrp="1" noEditPoints="1"/>
          </p:cNvSpPr>
          <p:nvPr>
            <p:ph type="sldNum" sz="quarter" idx="12"/>
          </p:nvPr>
        </p:nvSpPr>
        <p:spPr/>
        <p:txBody>
          <a:bodyPr/>
          <a:lstStyle/>
          <a:p>
            <a:fld id="{3B3F1835-4AE8-469C-A2B4-4A064A02BE5D}" type="slidenum">
              <a:rPr lang="it-IT" smtClean="0"/>
              <a:t>‹#›</a:t>
            </a:fld>
            <a:endParaRPr lang="it-I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a:t>Fare clic per modificare lo stile del titolo dello schema</a:t>
            </a:r>
          </a:p>
        </p:txBody>
      </p:sp>
      <p:sp>
        <p:nvSpPr>
          <p:cNvPr id="3" name="Segnaposto data 2"/>
          <p:cNvSpPr>
            <a:spLocks noGrp="1" noEditPoints="1"/>
          </p:cNvSpPr>
          <p:nvPr>
            <p:ph type="dt" sz="half" idx="10"/>
          </p:nvPr>
        </p:nvSpPr>
        <p:spPr/>
        <p:txBody>
          <a:bodyPr/>
          <a:lstStyle/>
          <a:p>
            <a:fld id="{805CDF57-2433-4119-ADCB-EB77D5282ED5}" type="datetimeFigureOut">
              <a:rPr lang="it-IT" smtClean="0"/>
              <a:t>04/09/2023</a:t>
            </a:fld>
            <a:endParaRPr lang="it-IT"/>
          </a:p>
        </p:txBody>
      </p:sp>
      <p:sp>
        <p:nvSpPr>
          <p:cNvPr id="4" name="Segnaposto piè di pagina 3"/>
          <p:cNvSpPr>
            <a:spLocks noGrp="1" noEditPoints="1"/>
          </p:cNvSpPr>
          <p:nvPr>
            <p:ph type="ftr" sz="quarter" idx="11"/>
          </p:nvPr>
        </p:nvSpPr>
        <p:spPr/>
        <p:txBody>
          <a:bodyPr/>
          <a:lstStyle/>
          <a:p>
            <a:endParaRPr lang="it-IT"/>
          </a:p>
        </p:txBody>
      </p:sp>
      <p:sp>
        <p:nvSpPr>
          <p:cNvPr id="5" name="Segnaposto numero diapositiva 4"/>
          <p:cNvSpPr>
            <a:spLocks noGrp="1" noEditPoints="1"/>
          </p:cNvSpPr>
          <p:nvPr>
            <p:ph type="sldNum" sz="quarter" idx="12"/>
          </p:nvPr>
        </p:nvSpPr>
        <p:spPr/>
        <p:txBody>
          <a:bodyPr/>
          <a:lstStyle/>
          <a:p>
            <a:fld id="{3B3F1835-4AE8-469C-A2B4-4A064A02BE5D}" type="slidenum">
              <a:rPr lang="it-IT" smtClean="0"/>
              <a:t>‹#›</a:t>
            </a:fld>
            <a:endParaRPr lang="it-I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noEditPoints="1"/>
          </p:cNvSpPr>
          <p:nvPr>
            <p:ph type="dt" sz="half" idx="10"/>
          </p:nvPr>
        </p:nvSpPr>
        <p:spPr/>
        <p:txBody>
          <a:bodyPr/>
          <a:lstStyle/>
          <a:p>
            <a:fld id="{805CDF57-2433-4119-ADCB-EB77D5282ED5}" type="datetimeFigureOut">
              <a:rPr lang="it-IT" smtClean="0"/>
              <a:t>04/09/2023</a:t>
            </a:fld>
            <a:endParaRPr lang="it-IT"/>
          </a:p>
        </p:txBody>
      </p:sp>
      <p:sp>
        <p:nvSpPr>
          <p:cNvPr id="3" name="Segnaposto piè di pagina 2"/>
          <p:cNvSpPr>
            <a:spLocks noGrp="1" noEditPoints="1"/>
          </p:cNvSpPr>
          <p:nvPr>
            <p:ph type="ftr" sz="quarter" idx="11"/>
          </p:nvPr>
        </p:nvSpPr>
        <p:spPr/>
        <p:txBody>
          <a:bodyPr/>
          <a:lstStyle/>
          <a:p>
            <a:endParaRPr lang="it-IT"/>
          </a:p>
        </p:txBody>
      </p:sp>
      <p:sp>
        <p:nvSpPr>
          <p:cNvPr id="4" name="Segnaposto numero diapositiva 3"/>
          <p:cNvSpPr>
            <a:spLocks noGrp="1" noEditPoints="1"/>
          </p:cNvSpPr>
          <p:nvPr>
            <p:ph type="sldNum" sz="quarter" idx="12"/>
          </p:nvPr>
        </p:nvSpPr>
        <p:spPr/>
        <p:txBody>
          <a:bodyPr/>
          <a:lstStyle/>
          <a:p>
            <a:fld id="{3B3F1835-4AE8-469C-A2B4-4A064A02BE5D}" type="slidenum">
              <a:rPr lang="it-IT" smtClean="0"/>
              <a:t>‹#›</a:t>
            </a:fld>
            <a:endParaRPr lang="it-I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noEditPoints="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p:cNvSpPr>
            <a:spLocks noGrp="1" noEditPoints="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noEditPoints="1"/>
          </p:cNvSpPr>
          <p:nvPr>
            <p:ph type="dt" sz="half" idx="10"/>
          </p:nvPr>
        </p:nvSpPr>
        <p:spPr/>
        <p:txBody>
          <a:bodyPr/>
          <a:lstStyle/>
          <a:p>
            <a:fld id="{805CDF57-2433-4119-ADCB-EB77D5282ED5}" type="datetimeFigureOut">
              <a:rPr lang="it-IT" smtClean="0"/>
              <a:t>04/09/2023</a:t>
            </a:fld>
            <a:endParaRPr lang="it-IT"/>
          </a:p>
        </p:txBody>
      </p:sp>
      <p:sp>
        <p:nvSpPr>
          <p:cNvPr id="6" name="Segnaposto piè di pagina 5"/>
          <p:cNvSpPr>
            <a:spLocks noGrp="1" noEditPoints="1"/>
          </p:cNvSpPr>
          <p:nvPr>
            <p:ph type="ftr" sz="quarter" idx="11"/>
          </p:nvPr>
        </p:nvSpPr>
        <p:spPr/>
        <p:txBody>
          <a:bodyPr/>
          <a:lstStyle/>
          <a:p>
            <a:endParaRPr lang="it-IT"/>
          </a:p>
        </p:txBody>
      </p:sp>
      <p:sp>
        <p:nvSpPr>
          <p:cNvPr id="7" name="Segnaposto numero diapositiva 6"/>
          <p:cNvSpPr>
            <a:spLocks noGrp="1" noEditPoints="1"/>
          </p:cNvSpPr>
          <p:nvPr>
            <p:ph type="sldNum" sz="quarter" idx="12"/>
          </p:nvPr>
        </p:nvSpPr>
        <p:spPr/>
        <p:txBody>
          <a:bodyPr/>
          <a:lstStyle/>
          <a:p>
            <a:fld id="{3B3F1835-4AE8-469C-A2B4-4A064A02BE5D}" type="slidenum">
              <a:rPr lang="it-IT" smtClean="0"/>
              <a:t>‹#›</a:t>
            </a:fld>
            <a:endParaRPr lang="it-I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noEditPoints="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p:cNvSpPr>
            <a:spLocks noGrp="1" noEditPoints="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a:p>
        </p:txBody>
      </p:sp>
      <p:sp>
        <p:nvSpPr>
          <p:cNvPr id="4" name="Segnaposto testo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noEditPoints="1"/>
          </p:cNvSpPr>
          <p:nvPr>
            <p:ph type="dt" sz="half" idx="10"/>
          </p:nvPr>
        </p:nvSpPr>
        <p:spPr/>
        <p:txBody>
          <a:bodyPr/>
          <a:lstStyle/>
          <a:p>
            <a:fld id="{805CDF57-2433-4119-ADCB-EB77D5282ED5}" type="datetimeFigureOut">
              <a:rPr lang="it-IT" smtClean="0"/>
              <a:t>04/09/2023</a:t>
            </a:fld>
            <a:endParaRPr lang="it-IT"/>
          </a:p>
        </p:txBody>
      </p:sp>
      <p:sp>
        <p:nvSpPr>
          <p:cNvPr id="6" name="Segnaposto piè di pagina 5"/>
          <p:cNvSpPr>
            <a:spLocks noGrp="1" noEditPoints="1"/>
          </p:cNvSpPr>
          <p:nvPr>
            <p:ph type="ftr" sz="quarter" idx="11"/>
          </p:nvPr>
        </p:nvSpPr>
        <p:spPr/>
        <p:txBody>
          <a:bodyPr/>
          <a:lstStyle/>
          <a:p>
            <a:endParaRPr lang="it-IT"/>
          </a:p>
        </p:txBody>
      </p:sp>
      <p:sp>
        <p:nvSpPr>
          <p:cNvPr id="7" name="Segnaposto numero diapositiva 6"/>
          <p:cNvSpPr>
            <a:spLocks noGrp="1" noEditPoints="1"/>
          </p:cNvSpPr>
          <p:nvPr>
            <p:ph type="sldNum" sz="quarter" idx="12"/>
          </p:nvPr>
        </p:nvSpPr>
        <p:spPr/>
        <p:txBody>
          <a:bodyPr/>
          <a:lstStyle/>
          <a:p>
            <a:fld id="{3B3F1835-4AE8-469C-A2B4-4A064A02BE5D}" type="slidenum">
              <a:rPr lang="it-IT" smtClean="0"/>
              <a:t>‹#›</a:t>
            </a:fld>
            <a:endParaRPr lang="it-I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noEditPoints="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p:cNvSpPr>
            <a:spLocks noGrp="1" noEditPoints="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noEditPoints="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CDF57-2433-4119-ADCB-EB77D5282ED5}" type="datetimeFigureOut">
              <a:rPr lang="it-IT" smtClean="0"/>
              <a:t>04/09/2023</a:t>
            </a:fld>
            <a:endParaRPr lang="it-IT"/>
          </a:p>
        </p:txBody>
      </p:sp>
      <p:sp>
        <p:nvSpPr>
          <p:cNvPr id="5" name="Segnaposto piè di pagina 4"/>
          <p:cNvSpPr>
            <a:spLocks noGrp="1" noEditPoints="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noEditPoints="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F1835-4AE8-469C-A2B4-4A064A02BE5D}" type="slidenum">
              <a:rPr lang="it-IT" smtClean="0"/>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 di testo 1"/>
          <p:cNvSpPr txBox="1"/>
          <p:nvPr/>
        </p:nvSpPr>
        <p:spPr>
          <a:xfrm>
            <a:off x="992357" y="191218"/>
            <a:ext cx="10100222" cy="7174593"/>
          </a:xfrm>
          <a:prstGeom prst="rect">
            <a:avLst/>
          </a:prstGeom>
          <a:noFill/>
        </p:spPr>
        <p:txBody>
          <a:bodyPr wrap="square" rtlCol="0">
            <a:spAutoFit/>
          </a:bodyPr>
          <a:lstStyle/>
          <a:p>
            <a:pPr algn="ctr">
              <a:lnSpc>
                <a:spcPct val="107000"/>
              </a:lnSpc>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ETUC</a:t>
            </a:r>
          </a:p>
          <a:p>
            <a:pPr algn="ctr">
              <a:lnSpc>
                <a:spcPct val="107000"/>
              </a:lnSpc>
              <a:spcAft>
                <a:spcPts val="800"/>
              </a:spcAft>
            </a:pPr>
            <a:r>
              <a:rPr lang="en-GB" sz="2600" b="1" dirty="0">
                <a:effectLst/>
                <a:latin typeface="Calibri" panose="020F0502020204030204" pitchFamily="34" charset="0"/>
                <a:ea typeface="Calibri" panose="020F0502020204030204" pitchFamily="34" charset="0"/>
                <a:cs typeface="Times New Roman" panose="02020603050405020304" pitchFamily="18" charset="0"/>
              </a:rPr>
              <a:t>RETHINKING SUSTAINABLE GROWTH FOR DEMOCRACY, SECURITY, </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600" b="1" dirty="0">
                <a:effectLst/>
                <a:latin typeface="Calibri" panose="020F0502020204030204" pitchFamily="34" charset="0"/>
                <a:ea typeface="Calibri" panose="020F0502020204030204" pitchFamily="34" charset="0"/>
                <a:cs typeface="Times New Roman" panose="02020603050405020304" pitchFamily="18" charset="0"/>
              </a:rPr>
              <a:t>AND QUALITY JOBS</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Session 3: </a:t>
            </a:r>
          </a:p>
          <a:p>
            <a:pPr algn="ctr">
              <a:lnSpc>
                <a:spcPct val="107000"/>
              </a:lnSpc>
              <a:spcAft>
                <a:spcPts val="80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A new economic governance for the EU. What about social?</a:t>
            </a:r>
          </a:p>
          <a:p>
            <a:pPr algn="ctr">
              <a:lnSpc>
                <a:spcPct val="107000"/>
              </a:lnSpc>
              <a:spcAft>
                <a:spcPts val="800"/>
              </a:spcAft>
            </a:pP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“Much ado about nothing”</a:t>
            </a:r>
          </a:p>
          <a:p>
            <a:pPr algn="ctr">
              <a:lnSpc>
                <a:spcPct val="107000"/>
              </a:lnSpc>
              <a:spcAft>
                <a:spcPts val="8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by</a:t>
            </a:r>
            <a:r>
              <a:rPr lang="en-US" sz="2600" b="1" dirty="0">
                <a:latin typeface="Calibri" panose="020F0502020204030204" pitchFamily="34" charset="0"/>
                <a:ea typeface="Calibri" panose="020F0502020204030204" pitchFamily="34" charset="0"/>
                <a:cs typeface="Times New Roman" panose="02020603050405020304" pitchFamily="18" charset="0"/>
              </a:rPr>
              <a:t> Stefano Fassina</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Lecce (Italy) and Zoom platform, 7</a:t>
            </a:r>
            <a:r>
              <a:rPr lang="en-GB" sz="20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September 2023</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European Semester Project</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dirty="0" err="1"/>
              <a:t>Comments</a:t>
            </a:r>
            <a:r>
              <a:rPr lang="it-IT" dirty="0"/>
              <a:t> /3</a:t>
            </a:r>
            <a:br>
              <a:rPr lang="it-IT" dirty="0"/>
            </a:br>
            <a:endParaRPr lang="it-IT" dirty="0"/>
          </a:p>
        </p:txBody>
      </p:sp>
      <p:sp>
        <p:nvSpPr>
          <p:cNvPr id="3" name="Segnaposto contenuto 2"/>
          <p:cNvSpPr>
            <a:spLocks noGrp="1" noEditPoints="1"/>
          </p:cNvSpPr>
          <p:nvPr>
            <p:ph idx="1"/>
          </p:nvPr>
        </p:nvSpPr>
        <p:spPr/>
        <p:txBody>
          <a:bodyPr>
            <a:normAutofit fontScale="92500" lnSpcReduction="10000"/>
          </a:bodyPr>
          <a:lstStyle/>
          <a:p>
            <a:r>
              <a:rPr lang="it-IT" dirty="0" err="1"/>
              <a:t>Conflicting</a:t>
            </a:r>
            <a:r>
              <a:rPr lang="it-IT" dirty="0"/>
              <a:t> </a:t>
            </a:r>
            <a:r>
              <a:rPr lang="it-IT" dirty="0" err="1"/>
              <a:t>objectives</a:t>
            </a:r>
            <a:r>
              <a:rPr lang="it-IT" dirty="0"/>
              <a:t> for capital and </a:t>
            </a:r>
            <a:r>
              <a:rPr lang="it-IT" dirty="0" err="1"/>
              <a:t>current</a:t>
            </a:r>
            <a:r>
              <a:rPr lang="it-IT" dirty="0"/>
              <a:t> spending: </a:t>
            </a:r>
            <a:r>
              <a:rPr lang="en-US" dirty="0"/>
              <a:t>the</a:t>
            </a:r>
            <a:r>
              <a:rPr lang="it-IT" dirty="0"/>
              <a:t> </a:t>
            </a:r>
            <a:r>
              <a:rPr lang="it-IT" dirty="0" err="1"/>
              <a:t>absence</a:t>
            </a:r>
            <a:r>
              <a:rPr lang="it-IT" dirty="0"/>
              <a:t> of a </a:t>
            </a:r>
            <a:r>
              <a:rPr lang="it-IT" dirty="0" err="1"/>
              <a:t>targeted</a:t>
            </a:r>
            <a:r>
              <a:rPr lang="it-IT" dirty="0"/>
              <a:t> ‘golden rule’ reduce fiscal </a:t>
            </a:r>
            <a:r>
              <a:rPr lang="it-IT" dirty="0" err="1"/>
              <a:t>space</a:t>
            </a:r>
            <a:r>
              <a:rPr lang="it-IT" dirty="0"/>
              <a:t> for </a:t>
            </a:r>
            <a:r>
              <a:rPr lang="en-US" dirty="0"/>
              <a:t>s</a:t>
            </a:r>
            <a:r>
              <a:rPr lang="it-IT" dirty="0" err="1"/>
              <a:t>trategic</a:t>
            </a:r>
            <a:r>
              <a:rPr lang="it-IT" dirty="0"/>
              <a:t> investment</a:t>
            </a:r>
            <a:r>
              <a:rPr lang="en-US" dirty="0"/>
              <a:t>s</a:t>
            </a:r>
            <a:r>
              <a:rPr lang="it-IT" dirty="0"/>
              <a:t>, </a:t>
            </a:r>
            <a:r>
              <a:rPr lang="it-IT" dirty="0" err="1"/>
              <a:t>especially</a:t>
            </a:r>
            <a:r>
              <a:rPr lang="it-IT" dirty="0"/>
              <a:t> for high </a:t>
            </a:r>
            <a:r>
              <a:rPr lang="it-IT" dirty="0" err="1"/>
              <a:t>debt</a:t>
            </a:r>
            <a:r>
              <a:rPr lang="it-IT" dirty="0"/>
              <a:t> countries, </a:t>
            </a:r>
            <a:r>
              <a:rPr lang="en-US" dirty="0"/>
              <a:t>considering also that</a:t>
            </a:r>
            <a:r>
              <a:rPr lang="it-IT" dirty="0"/>
              <a:t> </a:t>
            </a:r>
            <a:r>
              <a:rPr lang="en-US" dirty="0"/>
              <a:t>h</a:t>
            </a:r>
            <a:r>
              <a:rPr lang="it-IT" dirty="0" err="1"/>
              <a:t>igher</a:t>
            </a:r>
            <a:r>
              <a:rPr lang="it-IT" dirty="0"/>
              <a:t> investment spending </a:t>
            </a:r>
            <a:r>
              <a:rPr lang="it-IT" dirty="0" err="1"/>
              <a:t>implies</a:t>
            </a:r>
            <a:r>
              <a:rPr lang="it-IT" dirty="0"/>
              <a:t> high </a:t>
            </a:r>
            <a:r>
              <a:rPr lang="it-IT" dirty="0" err="1"/>
              <a:t>current</a:t>
            </a:r>
            <a:r>
              <a:rPr lang="it-IT" dirty="0"/>
              <a:t> </a:t>
            </a:r>
            <a:r>
              <a:rPr lang="it-IT" dirty="0" err="1"/>
              <a:t>exp</a:t>
            </a:r>
            <a:r>
              <a:rPr lang="en-US" dirty="0" err="1"/>
              <a:t>;</a:t>
            </a:r>
            <a:endParaRPr lang="it-IT" dirty="0"/>
          </a:p>
          <a:p>
            <a:pPr marL="0" indent="0">
              <a:buNone/>
            </a:pPr>
            <a:endParaRPr lang="it-IT" dirty="0"/>
          </a:p>
          <a:p>
            <a:r>
              <a:rPr lang="it-IT" dirty="0" err="1"/>
              <a:t>Despite</a:t>
            </a:r>
            <a:r>
              <a:rPr lang="it-IT" dirty="0"/>
              <a:t> netting the key fiscal </a:t>
            </a:r>
            <a:r>
              <a:rPr lang="en-US" dirty="0" err="1"/>
              <a:t>compliance metrics</a:t>
            </a:r>
            <a:r>
              <a:rPr lang="it-IT" dirty="0"/>
              <a:t> [the national net </a:t>
            </a:r>
            <a:r>
              <a:rPr lang="it-IT" dirty="0" err="1"/>
              <a:t>exp</a:t>
            </a:r>
            <a:r>
              <a:rPr lang="it-IT" dirty="0"/>
              <a:t>] of </a:t>
            </a:r>
            <a:r>
              <a:rPr lang="it-IT" dirty="0" err="1"/>
              <a:t>interest</a:t>
            </a:r>
            <a:r>
              <a:rPr lang="it-IT" dirty="0"/>
              <a:t> payments, </a:t>
            </a:r>
            <a:r>
              <a:rPr lang="it-IT" dirty="0" err="1"/>
              <a:t>monetary</a:t>
            </a:r>
            <a:r>
              <a:rPr lang="it-IT" dirty="0"/>
              <a:t> policy </a:t>
            </a:r>
            <a:r>
              <a:rPr lang="it-IT" dirty="0" err="1"/>
              <a:t>remains</a:t>
            </a:r>
            <a:r>
              <a:rPr lang="it-IT" dirty="0"/>
              <a:t> </a:t>
            </a:r>
            <a:r>
              <a:rPr lang="it-IT" dirty="0" err="1"/>
              <a:t>extremely</a:t>
            </a:r>
            <a:r>
              <a:rPr lang="it-IT" dirty="0"/>
              <a:t> </a:t>
            </a:r>
            <a:r>
              <a:rPr lang="it-IT" dirty="0" err="1"/>
              <a:t>relevant</a:t>
            </a:r>
            <a:r>
              <a:rPr lang="it-IT" dirty="0"/>
              <a:t> for </a:t>
            </a:r>
            <a:r>
              <a:rPr lang="en-US" dirty="0"/>
              <a:t>reaching the objectives</a:t>
            </a:r>
            <a:r>
              <a:rPr lang="it-IT" dirty="0"/>
              <a:t>: </a:t>
            </a:r>
            <a:r>
              <a:rPr lang="it-IT" dirty="0" err="1"/>
              <a:t>it</a:t>
            </a:r>
            <a:r>
              <a:rPr lang="it-IT" dirty="0"/>
              <a:t> </a:t>
            </a:r>
            <a:r>
              <a:rPr lang="it-IT" dirty="0" err="1"/>
              <a:t>affects</a:t>
            </a:r>
            <a:r>
              <a:rPr lang="it-IT" dirty="0"/>
              <a:t>, </a:t>
            </a:r>
            <a:r>
              <a:rPr lang="it-IT" dirty="0" err="1"/>
              <a:t>directly</a:t>
            </a:r>
            <a:r>
              <a:rPr lang="it-IT" dirty="0"/>
              <a:t>, the </a:t>
            </a:r>
            <a:r>
              <a:rPr lang="it-IT" dirty="0" err="1"/>
              <a:t>path</a:t>
            </a:r>
            <a:r>
              <a:rPr lang="it-IT" dirty="0"/>
              <a:t> of the public </a:t>
            </a:r>
            <a:r>
              <a:rPr lang="it-IT" dirty="0" err="1"/>
              <a:t>debt</a:t>
            </a:r>
            <a:r>
              <a:rPr lang="it-IT" dirty="0"/>
              <a:t> and the </a:t>
            </a:r>
            <a:r>
              <a:rPr lang="it-IT" dirty="0" err="1"/>
              <a:t>level</a:t>
            </a:r>
            <a:r>
              <a:rPr lang="it-IT" dirty="0"/>
              <a:t> of the deficit and, </a:t>
            </a:r>
            <a:r>
              <a:rPr lang="it-IT" dirty="0" err="1"/>
              <a:t>indirectly</a:t>
            </a:r>
            <a:r>
              <a:rPr lang="it-IT" dirty="0"/>
              <a:t>, revenues and social benefits.</a:t>
            </a:r>
          </a:p>
          <a:p>
            <a:endParaRPr lang="it-IT" dirty="0"/>
          </a:p>
          <a:p>
            <a:pPr marL="0" indent="0">
              <a:buNone/>
            </a:pPr>
            <a:r>
              <a:rPr lang="it-IT"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normAutofit fontScale="90000"/>
          </a:bodyPr>
          <a:lstStyle/>
          <a:p>
            <a:br>
              <a:rPr lang="it-IT" dirty="0"/>
            </a:br>
            <a:r>
              <a:rPr lang="it-IT" dirty="0" err="1"/>
              <a:t>Addressing</a:t>
            </a:r>
            <a:r>
              <a:rPr lang="it-IT" dirty="0"/>
              <a:t> </a:t>
            </a:r>
            <a:r>
              <a:rPr lang="it-IT" dirty="0" err="1"/>
              <a:t>your</a:t>
            </a:r>
            <a:r>
              <a:rPr lang="it-IT" dirty="0"/>
              <a:t> </a:t>
            </a:r>
            <a:r>
              <a:rPr lang="it-IT" dirty="0" err="1"/>
              <a:t>questions</a:t>
            </a:r>
            <a:r>
              <a:rPr lang="it-IT" dirty="0"/>
              <a:t> /1: </a:t>
            </a:r>
            <a:br>
              <a:rPr lang="it-IT" dirty="0"/>
            </a:br>
            <a:br>
              <a:rPr lang="it-IT" dirty="0"/>
            </a:br>
            <a:endParaRPr lang="it-IT" dirty="0"/>
          </a:p>
        </p:txBody>
      </p:sp>
      <p:sp>
        <p:nvSpPr>
          <p:cNvPr id="3" name="Segnaposto contenuto 2"/>
          <p:cNvSpPr>
            <a:spLocks noGrp="1" noEditPoints="1"/>
          </p:cNvSpPr>
          <p:nvPr>
            <p:ph idx="1"/>
          </p:nvPr>
        </p:nvSpPr>
        <p:spPr>
          <a:xfrm>
            <a:off x="838200" y="1825625"/>
            <a:ext cx="10408535" cy="4438328"/>
          </a:xfrm>
        </p:spPr>
        <p:txBody>
          <a:bodyPr>
            <a:normAutofit/>
          </a:bodyPr>
          <a:lstStyle/>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How does the revised economic governance of the EU fit with long-term social and environmental challenges? </a:t>
            </a:r>
            <a:r>
              <a:rPr lang="en-GB" sz="2400" dirty="0">
                <a:latin typeface="Calibri" panose="020F0502020204030204" pitchFamily="34" charset="0"/>
                <a:ea typeface="Calibri" panose="020F0502020204030204" pitchFamily="34" charset="0"/>
                <a:cs typeface="Times New Roman" panose="02020603050405020304" pitchFamily="18" charset="0"/>
              </a:rPr>
              <a:t>W</a:t>
            </a:r>
            <a:r>
              <a:rPr lang="en-GB" sz="2400" dirty="0">
                <a:effectLst/>
                <a:latin typeface="Calibri" panose="020F0502020204030204" pitchFamily="34" charset="0"/>
                <a:ea typeface="Calibri" panose="020F0502020204030204" pitchFamily="34" charset="0"/>
                <a:cs typeface="Times New Roman" panose="02020603050405020304" pitchFamily="18" charset="0"/>
              </a:rPr>
              <a:t>ill it enable to mobilise resources to compensate the investment gaps?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800" dirty="0">
                <a:effectLst/>
                <a:latin typeface="Calibri" panose="020F0502020204030204" pitchFamily="34" charset="0"/>
                <a:ea typeface="Calibri" panose="020F0502020204030204" pitchFamily="34" charset="0"/>
                <a:cs typeface="Times New Roman" panose="02020603050405020304" pitchFamily="18" charset="0"/>
              </a:rPr>
              <a:t>To answer, it’s useful focusing on the estimations of additional capital expenditure</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First of all, the starting point. In Eu, in 2019, public investment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as</a:t>
            </a:r>
            <a:r>
              <a:rPr lang="it-IT" sz="1800" dirty="0">
                <a:effectLst/>
                <a:latin typeface="Calibri" panose="020F0502020204030204" pitchFamily="34" charset="0"/>
                <a:ea typeface="Calibri" panose="020F0502020204030204" pitchFamily="34" charset="0"/>
                <a:cs typeface="Times New Roman" panose="02020603050405020304" pitchFamily="18" charset="0"/>
              </a:rPr>
              <a:t> a share of GDP </a:t>
            </a:r>
            <a:r>
              <a:rPr lang="en-US" sz="1800" dirty="0">
                <a:effectLst/>
                <a:latin typeface="Calibri" panose="020F0502020204030204" pitchFamily="34" charset="0"/>
                <a:ea typeface="Calibri" panose="020F0502020204030204" pitchFamily="34" charset="0"/>
                <a:cs typeface="Times New Roman" panose="02020603050405020304" pitchFamily="18" charset="0"/>
              </a:rPr>
              <a:t>was</a:t>
            </a:r>
            <a:r>
              <a:rPr lang="it-IT" sz="1800" dirty="0">
                <a:effectLst/>
                <a:latin typeface="Calibri" panose="020F0502020204030204" pitchFamily="34" charset="0"/>
                <a:ea typeface="Calibri" panose="020F0502020204030204" pitchFamily="34" charset="0"/>
                <a:cs typeface="Times New Roman" panose="02020603050405020304" pitchFamily="18" charset="0"/>
              </a:rPr>
              <a:t> to historical low level: 2,8% [3,2% in 2007]. US was at 3,4% and Japan 3,7% of GDP;</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According to Commission estimations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ECB</a:t>
            </a:r>
            <a:r>
              <a:rPr lang="it-IT" sz="1800" dirty="0">
                <a:effectLst/>
                <a:latin typeface="Calibri" panose="020F0502020204030204" pitchFamily="34" charset="0"/>
                <a:ea typeface="Calibri" panose="020F0502020204030204" pitchFamily="34" charset="0"/>
                <a:cs typeface="Times New Roman" panose="02020603050405020304" pitchFamily="18" charset="0"/>
              </a:rPr>
              <a:t> Bullettin 6/22], the transition to a low-carbon economy [CO2 emission reduction target of 55% of GDP in 2030] needs €520 billion [3,7% of 2019 GDP] per year over the period 2021-2030;</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Green investment needs differ across countries [see Chart 1 and 2]</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Green investment financed through NGEU will account for around 5% of GDP of the estimated total green investment required to meet the EU’s 2030 target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dirty="0"/>
              <a:t>Chart 1: Green investment </a:t>
            </a:r>
            <a:r>
              <a:rPr lang="it-IT" dirty="0" err="1"/>
              <a:t>needs</a:t>
            </a:r>
            <a:r>
              <a:rPr lang="it-IT" dirty="0"/>
              <a:t> in Euro-area countries</a:t>
            </a:r>
          </a:p>
        </p:txBody>
      </p:sp>
      <p:sp>
        <p:nvSpPr>
          <p:cNvPr id="3" name="Segnaposto contenuto 2"/>
          <p:cNvSpPr>
            <a:spLocks noGrp="1" noEditPoints="1"/>
          </p:cNvSpPr>
          <p:nvPr>
            <p:ph idx="1"/>
          </p:nvPr>
        </p:nvSpPr>
        <p:spPr>
          <a:xfrm>
            <a:off x="838200" y="1598112"/>
            <a:ext cx="10515600" cy="4578851"/>
          </a:xfrm>
        </p:spPr>
        <p:txBody>
          <a:bodyPr/>
          <a:lstStyle/>
          <a:p>
            <a:endParaRPr/>
          </a:p>
        </p:txBody>
      </p:sp>
      <p:pic>
        <p:nvPicPr>
          <p:cNvPr id="4" name="Immagine 3"/>
          <p:cNvPicPr>
            <a:picLocks noChangeAspect="1"/>
          </p:cNvPicPr>
          <p:nvPr/>
        </p:nvPicPr>
        <p:blipFill>
          <a:blip r:embed="rId3"/>
          <a:srcRect/>
          <a:stretch>
            <a:fillRect/>
          </a:stretch>
        </p:blipFill>
        <p:spPr>
          <a:xfrm>
            <a:off x="838200" y="1690688"/>
            <a:ext cx="8591418" cy="44862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a:t>Chart 2: Public and private sources of additional investment needs</a:t>
            </a:r>
          </a:p>
        </p:txBody>
      </p:sp>
      <p:sp>
        <p:nvSpPr>
          <p:cNvPr id="3" name="Segnaposto contenuto 2"/>
          <p:cNvSpPr>
            <a:spLocks noGrp="1" noEditPoints="1"/>
          </p:cNvSpPr>
          <p:nvPr>
            <p:ph idx="1"/>
          </p:nvPr>
        </p:nvSpPr>
        <p:spPr/>
        <p:txBody>
          <a:bodyPr/>
          <a:lstStyle/>
          <a:p>
            <a:endParaRPr/>
          </a:p>
        </p:txBody>
      </p:sp>
      <p:pic>
        <p:nvPicPr>
          <p:cNvPr id="5" name="Immagine 4"/>
          <p:cNvPicPr>
            <a:picLocks noChangeAspect="1"/>
          </p:cNvPicPr>
          <p:nvPr/>
        </p:nvPicPr>
        <p:blipFill>
          <a:blip r:embed="rId3"/>
          <a:srcRect/>
          <a:stretch>
            <a:fillRect/>
          </a:stretch>
        </p:blipFill>
        <p:spPr>
          <a:xfrm>
            <a:off x="838200" y="1825625"/>
            <a:ext cx="7379353" cy="50323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dirty="0" err="1"/>
              <a:t>Addressing</a:t>
            </a:r>
            <a:r>
              <a:rPr lang="it-IT" dirty="0"/>
              <a:t> </a:t>
            </a:r>
            <a:r>
              <a:rPr lang="it-IT" dirty="0" err="1"/>
              <a:t>your</a:t>
            </a:r>
            <a:r>
              <a:rPr lang="it-IT" dirty="0"/>
              <a:t> </a:t>
            </a:r>
            <a:r>
              <a:rPr lang="it-IT" dirty="0" err="1"/>
              <a:t>questions</a:t>
            </a:r>
            <a:r>
              <a:rPr lang="it-IT" dirty="0"/>
              <a:t> /1: </a:t>
            </a:r>
            <a:br>
              <a:rPr lang="it-IT" dirty="0"/>
            </a:br>
            <a:endParaRPr lang="it-IT" dirty="0"/>
          </a:p>
        </p:txBody>
      </p:sp>
      <p:sp>
        <p:nvSpPr>
          <p:cNvPr id="3" name="Segnaposto contenuto 2"/>
          <p:cNvSpPr>
            <a:spLocks noGrp="1" noEditPoints="1"/>
          </p:cNvSpPr>
          <p:nvPr>
            <p:ph idx="1"/>
          </p:nvPr>
        </p:nvSpPr>
        <p:spPr/>
        <p:txBody>
          <a:bodyPr>
            <a:normAutofit/>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The public share of the total additional green investment amounts to 45%, i.e. 1,8% of [2019] GDP per year</a:t>
            </a: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800" dirty="0" err="1">
                <a:effectLst/>
                <a:latin typeface="Calibri" panose="020F0502020204030204" pitchFamily="34" charset="0"/>
                <a:ea typeface="Calibri" panose="020F0502020204030204" pitchFamily="34" charset="0"/>
                <a:cs typeface="Times New Roman" panose="02020603050405020304" pitchFamily="18" charset="0"/>
              </a:rPr>
              <a:t>Rilevant</a:t>
            </a:r>
            <a:r>
              <a:rPr lang="it-IT" sz="1800" dirty="0">
                <a:effectLst/>
                <a:latin typeface="Calibri" panose="020F0502020204030204" pitchFamily="34" charset="0"/>
                <a:ea typeface="Calibri" panose="020F0502020204030204" pitchFamily="34" charset="0"/>
                <a:cs typeface="Times New Roman" panose="02020603050405020304" pitchFamily="18" charset="0"/>
              </a:rPr>
              <a:t> additional investments are also needed for addressing digital transition, age related health and social infrastructures, the ‘strategic compass’, NATO commitments and military and humanitarian assistance and the EU share of the reconstruction bill for Ukraine.</a:t>
            </a:r>
            <a:endParaRPr lang="it-IT" sz="1800" dirty="0"/>
          </a:p>
          <a:p>
            <a:endParaRPr lang="it-IT" sz="1800" dirty="0"/>
          </a:p>
          <a:p>
            <a:r>
              <a:rPr lang="it-IT" sz="1800" dirty="0" err="1"/>
              <a:t>Finally</a:t>
            </a:r>
            <a:r>
              <a:rPr lang="it-IT" sz="1800" dirty="0"/>
              <a:t>, </a:t>
            </a:r>
            <a:r>
              <a:rPr lang="it-IT" sz="1800" dirty="0" err="1"/>
              <a:t>it’s</a:t>
            </a:r>
            <a:r>
              <a:rPr lang="it-IT" sz="1800" dirty="0"/>
              <a:t> </a:t>
            </a:r>
            <a:r>
              <a:rPr lang="it-IT" sz="1800" dirty="0" err="1"/>
              <a:t>usually</a:t>
            </a:r>
            <a:r>
              <a:rPr lang="it-IT" sz="1800" dirty="0"/>
              <a:t> </a:t>
            </a:r>
            <a:r>
              <a:rPr lang="it-IT" sz="1800" dirty="0" err="1"/>
              <a:t>forgotten</a:t>
            </a:r>
            <a:r>
              <a:rPr lang="it-IT" sz="1800" dirty="0"/>
              <a:t> the </a:t>
            </a:r>
            <a:r>
              <a:rPr lang="it-IT" sz="1800" dirty="0" err="1"/>
              <a:t>additional</a:t>
            </a:r>
            <a:r>
              <a:rPr lang="it-IT" sz="1800" dirty="0"/>
              <a:t> </a:t>
            </a:r>
            <a:r>
              <a:rPr lang="it-IT" sz="1800" dirty="0" err="1"/>
              <a:t>current</a:t>
            </a:r>
            <a:r>
              <a:rPr lang="it-IT" sz="1800" dirty="0"/>
              <a:t> </a:t>
            </a:r>
            <a:r>
              <a:rPr lang="it-IT" sz="1800" dirty="0" err="1"/>
              <a:t>expenditure</a:t>
            </a:r>
            <a:r>
              <a:rPr lang="it-IT" sz="1800" dirty="0"/>
              <a:t> due to </a:t>
            </a:r>
            <a:r>
              <a:rPr lang="it-IT" sz="1800" dirty="0" err="1"/>
              <a:t>additional</a:t>
            </a:r>
            <a:r>
              <a:rPr lang="it-IT" sz="1800" dirty="0"/>
              <a:t> investment. In medium-</a:t>
            </a:r>
            <a:r>
              <a:rPr lang="it-IT" sz="1800" dirty="0" err="1"/>
              <a:t>term</a:t>
            </a:r>
            <a:r>
              <a:rPr lang="it-IT" sz="1800" dirty="0"/>
              <a:t> national fiscal </a:t>
            </a:r>
            <a:r>
              <a:rPr lang="it-IT" sz="1800" dirty="0" err="1"/>
              <a:t>projections</a:t>
            </a:r>
            <a:r>
              <a:rPr lang="it-IT" sz="1800" dirty="0"/>
              <a:t>, </a:t>
            </a:r>
            <a:r>
              <a:rPr lang="it-IT" sz="1800" dirty="0" err="1"/>
              <a:t>additional</a:t>
            </a:r>
            <a:r>
              <a:rPr lang="it-IT" sz="1800" dirty="0"/>
              <a:t> </a:t>
            </a:r>
            <a:r>
              <a:rPr lang="it-IT" sz="1800" dirty="0" err="1"/>
              <a:t>current</a:t>
            </a:r>
            <a:r>
              <a:rPr lang="it-IT" sz="1800" dirty="0"/>
              <a:t> </a:t>
            </a:r>
            <a:r>
              <a:rPr lang="it-IT" sz="1800" dirty="0" err="1"/>
              <a:t>expenditure</a:t>
            </a:r>
            <a:r>
              <a:rPr lang="it-IT" sz="1800" dirty="0"/>
              <a:t> </a:t>
            </a:r>
            <a:r>
              <a:rPr lang="it-IT" sz="1800" dirty="0" err="1"/>
              <a:t>associated</a:t>
            </a:r>
            <a:r>
              <a:rPr lang="it-IT" sz="1800" dirty="0"/>
              <a:t> with investment </a:t>
            </a:r>
            <a:r>
              <a:rPr lang="it-IT" sz="1800" dirty="0" err="1"/>
              <a:t>financed</a:t>
            </a:r>
            <a:r>
              <a:rPr lang="it-IT" sz="1800" dirty="0"/>
              <a:t> by NRRP </a:t>
            </a:r>
            <a:r>
              <a:rPr lang="it-IT" sz="1800" dirty="0" err="1"/>
              <a:t>is</a:t>
            </a:r>
            <a:r>
              <a:rPr lang="it-IT" sz="1800" dirty="0"/>
              <a:t> </a:t>
            </a:r>
            <a:r>
              <a:rPr lang="it-IT" sz="1800" dirty="0" err="1"/>
              <a:t>not</a:t>
            </a:r>
            <a:r>
              <a:rPr lang="it-IT" sz="1800" dirty="0"/>
              <a:t> </a:t>
            </a:r>
            <a:r>
              <a:rPr lang="it-IT" sz="1800" dirty="0" err="1"/>
              <a:t>included</a:t>
            </a:r>
            <a:r>
              <a:rPr lang="it-IT" sz="1800" dirty="0"/>
              <a:t>.</a:t>
            </a:r>
          </a:p>
          <a:p>
            <a:endParaRPr lang="it-IT" sz="1800" dirty="0"/>
          </a:p>
          <a:p>
            <a:r>
              <a:rPr lang="it-IT" sz="1800" dirty="0" err="1"/>
              <a:t>Answer</a:t>
            </a:r>
            <a:r>
              <a:rPr lang="it-IT" sz="1800" dirty="0"/>
              <a:t>: the </a:t>
            </a:r>
            <a:r>
              <a:rPr lang="it-IT" sz="1800" dirty="0" err="1"/>
              <a:t>proposed</a:t>
            </a:r>
            <a:r>
              <a:rPr lang="it-IT" sz="1800" dirty="0"/>
              <a:t> </a:t>
            </a:r>
            <a:r>
              <a:rPr lang="it-IT" sz="1800" dirty="0" err="1"/>
              <a:t>revisions</a:t>
            </a:r>
            <a:r>
              <a:rPr lang="it-IT" sz="1800" dirty="0"/>
              <a:t> to the EU fiscal </a:t>
            </a:r>
            <a:r>
              <a:rPr lang="it-IT" sz="1800" dirty="0" err="1"/>
              <a:t>regulations</a:t>
            </a:r>
            <a:r>
              <a:rPr lang="it-IT" sz="1800" dirty="0"/>
              <a:t> do </a:t>
            </a:r>
            <a:r>
              <a:rPr lang="it-IT" sz="1800" dirty="0" err="1"/>
              <a:t>not</a:t>
            </a:r>
            <a:r>
              <a:rPr lang="it-IT" sz="1800" dirty="0"/>
              <a:t> </a:t>
            </a:r>
            <a:r>
              <a:rPr lang="it-IT" sz="1800" dirty="0" err="1"/>
              <a:t>provide</a:t>
            </a:r>
            <a:r>
              <a:rPr lang="it-IT" sz="1800" dirty="0"/>
              <a:t> </a:t>
            </a:r>
            <a:r>
              <a:rPr lang="it-IT" sz="1800" dirty="0" err="1"/>
              <a:t>adequate</a:t>
            </a:r>
            <a:r>
              <a:rPr lang="it-IT" sz="1800" dirty="0"/>
              <a:t> </a:t>
            </a:r>
            <a:r>
              <a:rPr lang="it-IT" sz="1800" dirty="0" err="1"/>
              <a:t>space</a:t>
            </a:r>
            <a:r>
              <a:rPr lang="it-IT" sz="1800" dirty="0"/>
              <a:t> for the </a:t>
            </a:r>
            <a:r>
              <a:rPr lang="it-IT" sz="1800" dirty="0" err="1"/>
              <a:t>additional</a:t>
            </a:r>
            <a:r>
              <a:rPr lang="it-IT" sz="1800" dirty="0"/>
              <a:t> capital and </a:t>
            </a:r>
            <a:r>
              <a:rPr lang="it-IT" sz="1800" dirty="0" err="1"/>
              <a:t>current</a:t>
            </a:r>
            <a:r>
              <a:rPr lang="it-IT" sz="1800" dirty="0"/>
              <a:t> spending </a:t>
            </a:r>
            <a:r>
              <a:rPr lang="it-IT" sz="1800" dirty="0" err="1"/>
              <a:t>required</a:t>
            </a:r>
            <a:r>
              <a:rPr lang="it-IT" sz="1800" dirty="0"/>
              <a:t> by EU green and </a:t>
            </a:r>
            <a:r>
              <a:rPr lang="it-IT" sz="1800" dirty="0" err="1"/>
              <a:t>digital</a:t>
            </a:r>
            <a:r>
              <a:rPr lang="it-IT" sz="1800" dirty="0"/>
              <a:t> </a:t>
            </a:r>
            <a:r>
              <a:rPr lang="it-IT" sz="1800" dirty="0" err="1"/>
              <a:t>objectives</a:t>
            </a:r>
            <a:r>
              <a:rPr lang="it-IT" sz="1800" dirty="0"/>
              <a:t> and international commitments. </a:t>
            </a:r>
          </a:p>
          <a:p>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normAutofit fontScale="90000"/>
          </a:bodyPr>
          <a:lstStyle/>
          <a:p>
            <a:br>
              <a:rPr lang="it-IT" dirty="0"/>
            </a:br>
            <a:r>
              <a:rPr lang="it-IT" dirty="0" err="1"/>
              <a:t>Addressing</a:t>
            </a:r>
            <a:r>
              <a:rPr lang="it-IT" dirty="0"/>
              <a:t> </a:t>
            </a:r>
            <a:r>
              <a:rPr lang="it-IT" dirty="0" err="1"/>
              <a:t>your</a:t>
            </a:r>
            <a:r>
              <a:rPr lang="it-IT" dirty="0"/>
              <a:t> </a:t>
            </a:r>
            <a:r>
              <a:rPr lang="it-IT" dirty="0" err="1"/>
              <a:t>questions</a:t>
            </a:r>
            <a:r>
              <a:rPr lang="it-IT" dirty="0"/>
              <a:t> /2: </a:t>
            </a:r>
            <a:br>
              <a:rPr lang="it-IT" dirty="0"/>
            </a:br>
            <a:br>
              <a:rPr lang="it-IT" dirty="0"/>
            </a:br>
            <a:endParaRPr lang="it-IT" dirty="0"/>
          </a:p>
        </p:txBody>
      </p:sp>
      <p:sp>
        <p:nvSpPr>
          <p:cNvPr id="3" name="Segnaposto contenuto 2"/>
          <p:cNvSpPr>
            <a:spLocks noGrp="1" noEditPoints="1"/>
          </p:cNvSpPr>
          <p:nvPr>
            <p:ph idx="1"/>
          </p:nvPr>
        </p:nvSpPr>
        <p:spPr/>
        <p:txBody>
          <a:bodyPr>
            <a:norm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Is the economic governance designed to pursue social progress?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a:t>
            </a:r>
            <a:r>
              <a:rPr lang="it-IT" sz="1800" dirty="0">
                <a:effectLst/>
                <a:latin typeface="Calibri" panose="020F0502020204030204" pitchFamily="34" charset="0"/>
                <a:ea typeface="Calibri" panose="020F0502020204030204" pitchFamily="34" charset="0"/>
                <a:cs typeface="Times New Roman" panose="02020603050405020304" pitchFamily="18" charset="0"/>
              </a:rPr>
              <a:t> implementation of the European Pillar of Social Rights is among the contents of the National medium-term fiscal-structural plan [page 5], but following fiscal, reform and investment objectives, including those to address macroeconomic imbalances where necessary;</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In the European semester [Art 3], is included the formulation, and the surveillance of the implementation, of the employment guidelines that are to be taken into account by Member States in accordance with Article 148(2) TFEU, including the European Pillar of Social Rights, and of the related country-specific recommendations; </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‘inclusive growth’ [</a:t>
            </a:r>
            <a:r>
              <a:rPr lang="en-US" sz="1800" dirty="0">
                <a:effectLst/>
                <a:latin typeface="Calibri" panose="020F0502020204030204" pitchFamily="34" charset="0"/>
                <a:ea typeface="Calibri" panose="020F0502020204030204" pitchFamily="34" charset="0"/>
                <a:cs typeface="Times New Roman" panose="02020603050405020304" pitchFamily="18" charset="0"/>
              </a:rPr>
              <a:t>Whereas (</a:t>
            </a:r>
            <a:r>
              <a:rPr lang="it-IT" sz="1800" dirty="0">
                <a:effectLst/>
                <a:latin typeface="Calibri" panose="020F0502020204030204" pitchFamily="34" charset="0"/>
                <a:ea typeface="Calibri" panose="020F0502020204030204" pitchFamily="34" charset="0"/>
                <a:cs typeface="Times New Roman" panose="02020603050405020304" pitchFamily="18" charset="0"/>
              </a:rPr>
              <a:t>9</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a:t>
            </a:r>
            <a:r>
              <a:rPr lang="it-IT" sz="1800" dirty="0">
                <a:effectLst/>
                <a:latin typeface="Calibri" panose="020F0502020204030204" pitchFamily="34" charset="0"/>
                <a:ea typeface="Calibri" panose="020F0502020204030204" pitchFamily="34" charset="0"/>
                <a:cs typeface="Times New Roman" panose="02020603050405020304" pitchFamily="18" charset="0"/>
              </a:rPr>
              <a:t> ‘social and economic resilience’ </a:t>
            </a:r>
            <a:r>
              <a:rPr lang="en-US" sz="1800" dirty="0">
                <a:effectLst/>
                <a:latin typeface="Calibri" panose="020F0502020204030204" pitchFamily="34" charset="0"/>
                <a:ea typeface="Calibri" panose="020F0502020204030204" pitchFamily="34" charset="0"/>
                <a:cs typeface="Times New Roman" panose="02020603050405020304" pitchFamily="18" charset="0"/>
              </a:rPr>
              <a:t>are inserted</a:t>
            </a:r>
            <a:r>
              <a:rPr lang="it-IT" sz="1800" dirty="0">
                <a:effectLst/>
                <a:latin typeface="Calibri" panose="020F0502020204030204" pitchFamily="34" charset="0"/>
                <a:ea typeface="Calibri" panose="020F0502020204030204" pitchFamily="34" charset="0"/>
                <a:cs typeface="Times New Roman" panose="02020603050405020304" pitchFamily="18" charset="0"/>
              </a:rPr>
              <a:t> [pag 2] in a long list of objectives pursued under the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overwhelming</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objective</a:t>
            </a:r>
            <a:r>
              <a:rPr lang="it-IT" sz="1800" dirty="0">
                <a:effectLst/>
                <a:latin typeface="Calibri" panose="020F0502020204030204" pitchFamily="34" charset="0"/>
                <a:ea typeface="Calibri" panose="020F0502020204030204" pitchFamily="34" charset="0"/>
                <a:cs typeface="Times New Roman" panose="02020603050405020304" pitchFamily="18" charset="0"/>
              </a:rPr>
              <a:t> of putting the public debt on a ‘plausible downward path’. The public debt is the driver: ‘The reform proposals are shaped by the higher and more diverse public debt levels observed over a number of years …’ </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Given the public debt and deficit binding objectives, the numbers would not add up</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dirty="0" err="1"/>
              <a:t>Addressing</a:t>
            </a:r>
            <a:r>
              <a:rPr lang="it-IT" dirty="0"/>
              <a:t> </a:t>
            </a:r>
            <a:r>
              <a:rPr lang="it-IT" dirty="0" err="1"/>
              <a:t>your</a:t>
            </a:r>
            <a:r>
              <a:rPr lang="it-IT" dirty="0"/>
              <a:t> </a:t>
            </a:r>
            <a:r>
              <a:rPr lang="it-IT" dirty="0" err="1"/>
              <a:t>questions</a:t>
            </a:r>
            <a:r>
              <a:rPr lang="it-IT" dirty="0"/>
              <a:t> /2</a:t>
            </a:r>
          </a:p>
        </p:txBody>
      </p:sp>
      <p:sp>
        <p:nvSpPr>
          <p:cNvPr id="3" name="Segnaposto contenuto 2"/>
          <p:cNvSpPr>
            <a:spLocks noGrp="1" noEditPoints="1"/>
          </p:cNvSpPr>
          <p:nvPr>
            <p:ph idx="1"/>
          </p:nvPr>
        </p:nvSpPr>
        <p:spPr/>
        <p:txBody>
          <a:bodyPr>
            <a:normAutofit/>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No surprise: in the TFEU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cs typeface="Times New Roman" panose="02020603050405020304" pitchFamily="18" charset="0"/>
              </a:rPr>
              <a:t>there is an explicit hierarchy among the objectives: ‘social progress’ or ‘inclusive growth’ or ‘social and economic resilience’ is a byproduct of sound and sustainable government finances set as a means to price stability. ‘Social progress’ [TFEU, Art 3(3)</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cs typeface="Times New Roman" panose="02020603050405020304" pitchFamily="18" charset="0"/>
              </a:rPr>
              <a:t>is pursued if and as long as does not produce ‘prejudice’ to price stability: ‘the primary objective of</a:t>
            </a:r>
            <a:r>
              <a:rPr lang="en-US" sz="1800" dirty="0">
                <a:effectLst/>
                <a:latin typeface="Calibri" panose="020F0502020204030204" pitchFamily="34" charset="0"/>
                <a:ea typeface="Calibri" panose="020F0502020204030204" pitchFamily="34" charset="0"/>
                <a:cs typeface="Times New Roman" panose="02020603050405020304" pitchFamily="18" charset="0"/>
              </a:rPr>
              <a:t> a</a:t>
            </a:r>
            <a:r>
              <a:rPr lang="it-IT" sz="1800" dirty="0">
                <a:effectLst/>
                <a:latin typeface="Calibri" panose="020F0502020204030204" pitchFamily="34" charset="0"/>
                <a:ea typeface="Calibri" panose="020F0502020204030204" pitchFamily="34" charset="0"/>
                <a:cs typeface="Times New Roman" panose="02020603050405020304" pitchFamily="18" charset="0"/>
              </a:rPr>
              <a:t> single monetary policy and exchange-rate policy shall be to maintain price stability and, without prejudice to this objective, to support the general economic policies in the Union.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it-IT" sz="1800" dirty="0">
                <a:effectLst/>
                <a:latin typeface="Calibri" panose="020F0502020204030204" pitchFamily="34" charset="0"/>
                <a:ea typeface="Calibri" panose="020F0502020204030204" pitchFamily="34" charset="0"/>
                <a:cs typeface="Times New Roman" panose="02020603050405020304" pitchFamily="18" charset="0"/>
              </a:rPr>
              <a:t> [TFEU, Art 119(2)]. ‘Without prejudice to the objective of price stability, the ESCB shall support the general economic policies in the Union with a view to contributing to the achievement of the objectives of the Union as laid down in Article 3 of the Treaty on European Union.’ [TFEU, Art 127(1)]</a:t>
            </a: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800" dirty="0">
                <a:effectLst/>
                <a:latin typeface="Calibri" panose="020F0502020204030204" pitchFamily="34" charset="0"/>
                <a:ea typeface="Calibri" panose="020F0502020204030204" pitchFamily="34" charset="0"/>
                <a:cs typeface="Times New Roman" panose="02020603050405020304" pitchFamily="18" charset="0"/>
              </a:rPr>
              <a:t>The TFEU hierarchy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is</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reproduce</a:t>
            </a:r>
            <a:r>
              <a:rPr lang="en-US" sz="1800" dirty="0">
                <a:effectLst/>
                <a:latin typeface="Calibri" panose="020F0502020204030204" pitchFamily="34" charset="0"/>
                <a:ea typeface="Calibri" panose="020F0502020204030204" pitchFamily="34" charset="0"/>
                <a:cs typeface="Times New Roman" panose="02020603050405020304" pitchFamily="18" charset="0"/>
              </a:rPr>
              <a:t>d</a:t>
            </a:r>
            <a:r>
              <a:rPr lang="it-IT" sz="1800" dirty="0">
                <a:effectLst/>
                <a:latin typeface="Calibri" panose="020F0502020204030204" pitchFamily="34" charset="0"/>
                <a:ea typeface="Calibri" panose="020F0502020204030204" pitchFamily="34" charset="0"/>
                <a:cs typeface="Times New Roman" panose="02020603050405020304" pitchFamily="18" charset="0"/>
              </a:rPr>
              <a:t> in the revised regulation: ‘the Stability and Growth Pact is based on the objective of sound and sustainable government finances as a means of strengthening the conditions for price stability and for strong sustainable growth underpinned by financial stability, thereby supporting the achievement of the Union’s objectives for sustainable and inclusive growth and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employment</a:t>
            </a:r>
            <a:r>
              <a:rPr lang="it-IT" sz="1800" dirty="0">
                <a:effectLst/>
                <a:latin typeface="Calibri" panose="020F0502020204030204" pitchFamily="34" charset="0"/>
                <a:ea typeface="Calibri" panose="020F0502020204030204" pitchFamily="34" charset="0"/>
                <a:cs typeface="Times New Roman" panose="02020603050405020304" pitchFamily="18" charset="0"/>
              </a:rPr>
              <a:t>.’ [Whereas (3)]</a:t>
            </a: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normAutofit fontScale="90000"/>
          </a:bodyPr>
          <a:lstStyle/>
          <a:p>
            <a:br>
              <a:rPr lang="it-IT" dirty="0"/>
            </a:br>
            <a:r>
              <a:rPr lang="it-IT" dirty="0" err="1"/>
              <a:t>Addressing</a:t>
            </a:r>
            <a:r>
              <a:rPr lang="it-IT" dirty="0"/>
              <a:t> </a:t>
            </a:r>
            <a:r>
              <a:rPr lang="it-IT" dirty="0" err="1"/>
              <a:t>your</a:t>
            </a:r>
            <a:r>
              <a:rPr lang="it-IT" dirty="0"/>
              <a:t> </a:t>
            </a:r>
            <a:r>
              <a:rPr lang="it-IT" dirty="0" err="1"/>
              <a:t>questions</a:t>
            </a:r>
            <a:r>
              <a:rPr lang="it-IT" dirty="0"/>
              <a:t> /3: </a:t>
            </a:r>
            <a:br>
              <a:rPr lang="it-IT" dirty="0"/>
            </a:br>
            <a:br>
              <a:rPr lang="it-IT" dirty="0"/>
            </a:br>
            <a:endParaRPr lang="it-IT" dirty="0"/>
          </a:p>
        </p:txBody>
      </p:sp>
      <p:sp>
        <p:nvSpPr>
          <p:cNvPr id="3" name="Segnaposto contenuto 2"/>
          <p:cNvSpPr>
            <a:spLocks noGrp="1" noEditPoints="1"/>
          </p:cNvSpPr>
          <p:nvPr>
            <p:ph idx="1"/>
          </p:nvPr>
        </p:nvSpPr>
        <p:spPr>
          <a:xfrm>
            <a:off x="838200" y="1842943"/>
            <a:ext cx="10515600" cy="4351338"/>
          </a:xfrm>
        </p:spPr>
        <p:txBody>
          <a:bodyPr>
            <a:normAutofit/>
          </a:bodyPr>
          <a:lstStyle/>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role does it play for social dialogue?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800" dirty="0">
                <a:effectLst/>
                <a:latin typeface="Calibri" panose="020F0502020204030204" pitchFamily="34" charset="0"/>
                <a:ea typeface="Calibri" panose="020F0502020204030204" pitchFamily="34" charset="0"/>
                <a:cs typeface="Times New Roman" panose="02020603050405020304" pitchFamily="18" charset="0"/>
              </a:rPr>
              <a:t>No changes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no specific and binding provisions: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a:r>
              <a:rPr lang="it-IT" sz="1800" dirty="0">
                <a:effectLst/>
                <a:latin typeface="Calibri" panose="020F0502020204030204" pitchFamily="34" charset="0"/>
                <a:ea typeface="Calibri" panose="020F0502020204030204" pitchFamily="34" charset="0"/>
                <a:cs typeface="Times New Roman" panose="02020603050405020304" pitchFamily="18" charset="0"/>
              </a:rPr>
              <a:t>The involvement of social partners, civil </a:t>
            </a:r>
            <a:r>
              <a:rPr lang="en-US" sz="1800" dirty="0">
                <a:effectLst/>
                <a:latin typeface="Calibri" panose="020F0502020204030204" pitchFamily="34" charset="0"/>
                <a:ea typeface="Calibri" panose="020F0502020204030204" pitchFamily="34" charset="0"/>
                <a:cs typeface="Times New Roman" panose="02020603050405020304" pitchFamily="18" charset="0"/>
              </a:rPr>
              <a:t>so</a:t>
            </a:r>
            <a:r>
              <a:rPr lang="it-IT" sz="1800" dirty="0">
                <a:effectLst/>
                <a:latin typeface="Calibri" panose="020F0502020204030204" pitchFamily="34" charset="0"/>
                <a:ea typeface="Calibri" panose="020F0502020204030204" pitchFamily="34" charset="0"/>
                <a:cs typeface="Times New Roman" panose="02020603050405020304" pitchFamily="18" charset="0"/>
              </a:rPr>
              <a:t>ciety organisations and other relevant stakeholders in the European Semester 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cs typeface="Times New Roman" panose="02020603050405020304" pitchFamily="18" charset="0"/>
              </a:rPr>
              <a:t>ke</a:t>
            </a:r>
            <a:r>
              <a:rPr lang="en-US" sz="1800" dirty="0">
                <a:effectLst/>
                <a:latin typeface="Calibri" panose="020F0502020204030204" pitchFamily="34" charset="0"/>
                <a:ea typeface="Calibri" panose="020F0502020204030204" pitchFamily="34" charset="0"/>
                <a:cs typeface="Times New Roman" panose="02020603050405020304" pitchFamily="18" charset="0"/>
              </a:rPr>
              <a:t>y</a:t>
            </a:r>
            <a:r>
              <a:rPr lang="it-IT" sz="1800" dirty="0">
                <a:effectLst/>
                <a:latin typeface="Calibri" panose="020F0502020204030204" pitchFamily="34" charset="0"/>
                <a:ea typeface="Calibri" panose="020F0502020204030204" pitchFamily="34" charset="0"/>
                <a:cs typeface="Times New Roman" panose="02020603050405020304" pitchFamily="18" charset="0"/>
              </a:rPr>
              <a:t> to ensure ownership and transparent and inclusive policymaking.’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Whereas</a:t>
            </a:r>
            <a:r>
              <a:rPr lang="it-IT" sz="1800" dirty="0">
                <a:effectLst/>
                <a:latin typeface="Calibri" panose="020F0502020204030204" pitchFamily="34" charset="0"/>
                <a:ea typeface="Calibri" panose="020F0502020204030204" pitchFamily="34" charset="0"/>
                <a:cs typeface="Times New Roman" panose="02020603050405020304" pitchFamily="18" charset="0"/>
              </a:rPr>
              <a:t>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a:r>
              <a:rPr lang="it-IT" sz="1700" dirty="0">
                <a:effectLst/>
                <a:latin typeface="Calibri" panose="020F0502020204030204" pitchFamily="34" charset="0"/>
                <a:ea typeface="Calibri" panose="020F0502020204030204" pitchFamily="34" charset="0"/>
                <a:cs typeface="Times New Roman" panose="02020603050405020304" pitchFamily="18" charset="0"/>
              </a:rPr>
              <a:t>‘Relevant stakeholders, in particular the social partners, shall be involved within the fr</a:t>
            </a:r>
            <a:r>
              <a:rPr lang="it-IT" sz="1800" dirty="0">
                <a:effectLst/>
                <a:latin typeface="Calibri" panose="020F0502020204030204" pitchFamily="34" charset="0"/>
                <a:ea typeface="Calibri" panose="020F0502020204030204" pitchFamily="34" charset="0"/>
                <a:cs typeface="Times New Roman" panose="02020603050405020304" pitchFamily="18" charset="0"/>
              </a:rPr>
              <a:t>amework of the European Semester, on the main policy issues where appropriate, in accordance with the provisions of the TFEU and national legal and political arrangements.’ [Art 26: European semester dialogue].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a:xfrm>
            <a:off x="838200" y="391670"/>
            <a:ext cx="10515600" cy="1325563"/>
          </a:xfrm>
        </p:spPr>
        <p:txBody>
          <a:bodyPr>
            <a:normAutofit/>
          </a:bodyPr>
          <a:lstStyle/>
          <a:p>
            <a:r>
              <a:rPr lang="it-IT" dirty="0" err="1"/>
              <a:t>Proposals</a:t>
            </a:r>
            <a:r>
              <a:rPr lang="it-IT" dirty="0"/>
              <a:t> (inside the box) /</a:t>
            </a:r>
            <a:r>
              <a:rPr lang="en-US" dirty="0"/>
              <a:t>1</a:t>
            </a:r>
            <a:endParaRPr lang="it-IT" dirty="0"/>
          </a:p>
        </p:txBody>
      </p:sp>
      <p:sp>
        <p:nvSpPr>
          <p:cNvPr id="3" name="Segnaposto contenuto 2"/>
          <p:cNvSpPr>
            <a:spLocks noGrp="1" noEditPoints="1"/>
          </p:cNvSpPr>
          <p:nvPr>
            <p:ph idx="1"/>
          </p:nvPr>
        </p:nvSpPr>
        <p:spPr>
          <a:xfrm>
            <a:off x="838200" y="1584730"/>
            <a:ext cx="10515600" cy="3863317"/>
          </a:xfrm>
        </p:spPr>
        <p:txBody>
          <a:bodyPr>
            <a:normAutofit/>
          </a:bodyPr>
          <a:lstStyle/>
          <a:p>
            <a:r>
              <a:rPr lang="it-IT" dirty="0"/>
              <a:t>Golden rule</a:t>
            </a:r>
            <a:r>
              <a:rPr lang="en-US" dirty="0"/>
              <a:t>. </a:t>
            </a:r>
            <a:r>
              <a:rPr lang="en-US" dirty="0" err="1"/>
              <a:t>History:</a:t>
            </a:r>
          </a:p>
          <a:p>
            <a:pPr marL="685800" lvl="1"/>
            <a:r>
              <a:rPr lang="en-US" dirty="0" err="1"/>
              <a:t>Existed in Germany [among other OECD countries: UK, J, NZ, etc] from 1969 to 2010. Negative experience: the debt ratio rose from 18% in 1970 to 64% of GDP in 2007, gross government investments shrank from nearly 5% to 2% of GDP.</a:t>
            </a:r>
          </a:p>
          <a:p>
            <a:pPr marL="685800" lvl="1"/>
            <a:endParaRPr lang="en-US" dirty="0" err="1"/>
          </a:p>
          <a:p>
            <a:pPr marL="685800" lvl="1"/>
            <a:r>
              <a:rPr lang="en-US" dirty="0" err="1"/>
              <a:t>Shortcomings: no definition of eligible investments; no enforcing mechanism [i.e. compliance with fiscal rules];</a:t>
            </a:r>
          </a:p>
          <a:p>
            <a:pPr marL="685800" lvl="1"/>
            <a:endParaRPr lang="en-US" dirty="0"/>
          </a:p>
          <a:p>
            <a:pPr marL="685800" lvl="1"/>
            <a:r>
              <a:rPr lang="en-US" dirty="0"/>
              <a:t>Debt sustainability is not improved by whatever ‘golden rule’.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dirty="0" err="1"/>
              <a:t>Proposals</a:t>
            </a:r>
            <a:r>
              <a:rPr lang="it-IT" dirty="0"/>
              <a:t> (inside the box) /</a:t>
            </a:r>
            <a:r>
              <a:rPr lang="en-US" dirty="0"/>
              <a:t>2</a:t>
            </a:r>
          </a:p>
        </p:txBody>
      </p:sp>
      <p:sp>
        <p:nvSpPr>
          <p:cNvPr id="3" name="Segnaposto contenuto 2"/>
          <p:cNvSpPr>
            <a:spLocks noGrp="1" noEditPoints="1"/>
          </p:cNvSpPr>
          <p:nvPr>
            <p:ph idx="1"/>
          </p:nvPr>
        </p:nvSpPr>
        <p:spPr>
          <a:xfrm>
            <a:off x="704369" y="1690688"/>
            <a:ext cx="10515600" cy="4234805"/>
          </a:xfrm>
        </p:spPr>
        <p:txBody>
          <a:bodyPr>
            <a:normAutofit lnSpcReduction="10000"/>
          </a:bodyPr>
          <a:lstStyle/>
          <a:p>
            <a:r>
              <a:rPr lang="it-IT" dirty="0"/>
              <a:t>Golden rule</a:t>
            </a:r>
            <a:r>
              <a:rPr lang="en-US" dirty="0"/>
              <a:t>. Conditions:</a:t>
            </a:r>
          </a:p>
          <a:p>
            <a:pPr marL="685800" lvl="1"/>
            <a:r>
              <a:rPr lang="en-US" dirty="0"/>
              <a:t>Defining at EU level, as for the RRPs, eligible projects according to the EU priority areas [green, digital, social, defense, Ukraine];</a:t>
            </a:r>
          </a:p>
          <a:p>
            <a:pPr marL="685800" lvl="1"/>
            <a:r>
              <a:rPr lang="en-US" dirty="0"/>
              <a:t>Additionality [net or gross increase of total investments];</a:t>
            </a:r>
          </a:p>
          <a:p>
            <a:pPr marL="685800" lvl="1"/>
            <a:r>
              <a:rPr lang="en-US" dirty="0"/>
              <a:t>Compliance with the [revised] SGP.</a:t>
            </a:r>
          </a:p>
          <a:p>
            <a:pPr marL="228600"/>
            <a:r>
              <a:rPr lang="en-US" dirty="0"/>
              <a:t>Golden rule. Characteristics:</a:t>
            </a:r>
          </a:p>
          <a:p>
            <a:pPr marL="685800" lvl="1"/>
            <a:r>
              <a:rPr lang="en-US" dirty="0"/>
              <a:t>Exclusion of eligible spending from the speed limit for the Govt</a:t>
            </a:r>
            <a:r>
              <a:rPr lang="it-IT" dirty="0"/>
              <a:t> expenditure</a:t>
            </a:r>
            <a:r>
              <a:rPr lang="en-US" dirty="0"/>
              <a:t> net of discretionary revenues</a:t>
            </a:r>
            <a:r>
              <a:rPr lang="it-IT" dirty="0"/>
              <a:t> [until 2026, all or a part of the investment programs under the NRRP]</a:t>
            </a:r>
            <a:endParaRPr lang="en-US" dirty="0"/>
          </a:p>
          <a:p>
            <a:pPr marL="685800" lvl="1"/>
            <a:r>
              <a:rPr lang="en-US" dirty="0"/>
              <a:t>Exclusion of ‘ded</a:t>
            </a:r>
            <a:r>
              <a:rPr lang="it-IT" dirty="0"/>
              <a:t>icated government investment protection fund</a:t>
            </a:r>
            <a:r>
              <a:rPr lang="en-US" dirty="0"/>
              <a:t>’ from the revised fiscal compliance metrics [as proposed by EFB].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dirty="0"/>
              <a:t>The </a:t>
            </a:r>
            <a:r>
              <a:rPr lang="it-IT" dirty="0" err="1"/>
              <a:t>reform</a:t>
            </a:r>
            <a:r>
              <a:rPr lang="it-IT" dirty="0"/>
              <a:t> of the </a:t>
            </a:r>
            <a:r>
              <a:rPr lang="it-IT" dirty="0" err="1"/>
              <a:t>economic</a:t>
            </a:r>
            <a:r>
              <a:rPr lang="it-IT" dirty="0"/>
              <a:t> governance</a:t>
            </a:r>
          </a:p>
        </p:txBody>
      </p:sp>
      <p:sp>
        <p:nvSpPr>
          <p:cNvPr id="3" name="Segnaposto contenuto 2"/>
          <p:cNvSpPr>
            <a:spLocks noGrp="1" noEditPoints="1"/>
          </p:cNvSpPr>
          <p:nvPr>
            <p:ph idx="1"/>
          </p:nvPr>
        </p:nvSpPr>
        <p:spPr/>
        <p:txBody>
          <a:bodyPr>
            <a:normAutofit lnSpcReduction="10000"/>
          </a:bodyPr>
          <a:lstStyle/>
          <a:p>
            <a:pPr>
              <a:buFont typeface="Wingdings" panose="05000000000000000000" pitchFamily="2" charset="2"/>
              <a:buChar char="Ø"/>
            </a:pPr>
            <a:r>
              <a:rPr lang="it-IT" dirty="0" err="1"/>
              <a:t>Actually</a:t>
            </a:r>
            <a:r>
              <a:rPr lang="it-IT" dirty="0"/>
              <a:t>, </a:t>
            </a:r>
            <a:r>
              <a:rPr lang="it-IT" dirty="0" err="1"/>
              <a:t>they</a:t>
            </a:r>
            <a:r>
              <a:rPr lang="it-IT" dirty="0"/>
              <a:t> are </a:t>
            </a:r>
            <a:r>
              <a:rPr lang="it-IT" dirty="0" err="1"/>
              <a:t>changes</a:t>
            </a:r>
            <a:r>
              <a:rPr lang="it-IT" dirty="0"/>
              <a:t> to th</a:t>
            </a:r>
            <a:r>
              <a:rPr lang="en-US" dirty="0"/>
              <a:t>e</a:t>
            </a:r>
            <a:r>
              <a:rPr lang="it-IT" dirty="0"/>
              <a:t> preventive arm and the </a:t>
            </a:r>
            <a:r>
              <a:rPr lang="it-IT" dirty="0" err="1"/>
              <a:t>corrective</a:t>
            </a:r>
            <a:r>
              <a:rPr lang="it-IT" dirty="0"/>
              <a:t> arm of </a:t>
            </a:r>
            <a:r>
              <a:rPr lang="en-US" dirty="0"/>
              <a:t>the EU f</a:t>
            </a:r>
            <a:r>
              <a:rPr lang="it-IT" dirty="0"/>
              <a:t>iscal framework (i.e. </a:t>
            </a:r>
            <a:r>
              <a:rPr lang="it-IT" dirty="0" err="1"/>
              <a:t>replacement</a:t>
            </a:r>
            <a:r>
              <a:rPr lang="it-IT" dirty="0"/>
              <a:t> of Reg 1466/97 and </a:t>
            </a:r>
            <a:r>
              <a:rPr lang="it-IT" dirty="0" err="1"/>
              <a:t>amendments</a:t>
            </a:r>
            <a:r>
              <a:rPr lang="it-IT" dirty="0"/>
              <a:t> to Reg 1467/97 </a:t>
            </a:r>
            <a:r>
              <a:rPr lang="it-IT" dirty="0" err="1"/>
              <a:t>as</a:t>
            </a:r>
            <a:r>
              <a:rPr lang="it-IT" dirty="0"/>
              <a:t> </a:t>
            </a:r>
            <a:r>
              <a:rPr lang="it-IT" dirty="0" err="1"/>
              <a:t>amended</a:t>
            </a:r>
            <a:r>
              <a:rPr lang="it-IT" dirty="0"/>
              <a:t> by the «Six pack» in 2011).</a:t>
            </a:r>
          </a:p>
          <a:p>
            <a:pPr marL="0" indent="0">
              <a:buNone/>
            </a:pPr>
            <a:endParaRPr lang="it-IT" dirty="0"/>
          </a:p>
          <a:p>
            <a:pPr>
              <a:buFont typeface="Wingdings" panose="05000000000000000000" pitchFamily="2" charset="2"/>
              <a:buChar char="Ø"/>
            </a:pPr>
            <a:r>
              <a:rPr lang="it-IT" dirty="0"/>
              <a:t>Reference </a:t>
            </a:r>
            <a:r>
              <a:rPr lang="it-IT" dirty="0" err="1"/>
              <a:t>values</a:t>
            </a:r>
            <a:r>
              <a:rPr lang="it-IT" dirty="0"/>
              <a:t> for public </a:t>
            </a:r>
            <a:r>
              <a:rPr lang="it-IT" dirty="0" err="1"/>
              <a:t>debt</a:t>
            </a:r>
            <a:r>
              <a:rPr lang="it-IT" dirty="0"/>
              <a:t> and deficit </a:t>
            </a:r>
            <a:r>
              <a:rPr lang="it-IT" dirty="0" err="1"/>
              <a:t>remain</a:t>
            </a:r>
            <a:r>
              <a:rPr lang="it-IT" dirty="0"/>
              <a:t> </a:t>
            </a:r>
            <a:r>
              <a:rPr lang="it-IT" dirty="0" err="1"/>
              <a:t>unchanged</a:t>
            </a:r>
            <a:r>
              <a:rPr lang="it-IT" dirty="0"/>
              <a:t>, set in TFEU (</a:t>
            </a:r>
            <a:r>
              <a:rPr lang="it-IT" dirty="0" err="1"/>
              <a:t>Protocol</a:t>
            </a:r>
            <a:r>
              <a:rPr lang="it-IT" dirty="0"/>
              <a:t> 12).</a:t>
            </a:r>
          </a:p>
          <a:p>
            <a:pPr marL="0" indent="0">
              <a:buNone/>
            </a:pPr>
            <a:endParaRPr lang="it-IT" dirty="0"/>
          </a:p>
          <a:p>
            <a:pPr>
              <a:buFont typeface="Wingdings" panose="05000000000000000000" pitchFamily="2" charset="2"/>
              <a:buChar char="Ø"/>
            </a:pPr>
            <a:r>
              <a:rPr lang="en-US" dirty="0" err="1"/>
              <a:t>Stated objectives: s</a:t>
            </a:r>
            <a:r>
              <a:rPr lang="it-IT" dirty="0" err="1"/>
              <a:t>tronger</a:t>
            </a:r>
            <a:r>
              <a:rPr lang="it-IT" dirty="0"/>
              <a:t> national ownership, </a:t>
            </a:r>
            <a:r>
              <a:rPr lang="it-IT" dirty="0" err="1"/>
              <a:t>simplified</a:t>
            </a:r>
            <a:r>
              <a:rPr lang="it-IT" dirty="0"/>
              <a:t> framework, </a:t>
            </a:r>
            <a:r>
              <a:rPr lang="it-IT" dirty="0" err="1"/>
              <a:t>greater</a:t>
            </a:r>
            <a:r>
              <a:rPr lang="it-IT" dirty="0"/>
              <a:t> medium-</a:t>
            </a:r>
            <a:r>
              <a:rPr lang="it-IT" dirty="0" err="1"/>
              <a:t>term</a:t>
            </a:r>
            <a:r>
              <a:rPr lang="it-IT" dirty="0"/>
              <a:t> focus, </a:t>
            </a:r>
            <a:r>
              <a:rPr lang="it-IT" dirty="0" err="1"/>
              <a:t>stronger</a:t>
            </a:r>
            <a:r>
              <a:rPr lang="it-IT" dirty="0"/>
              <a:t> and more </a:t>
            </a:r>
            <a:r>
              <a:rPr lang="it-IT" dirty="0" err="1"/>
              <a:t>coherent</a:t>
            </a:r>
            <a:r>
              <a:rPr lang="it-IT" dirty="0"/>
              <a:t> enforcement.</a:t>
            </a:r>
          </a:p>
          <a:p>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a:xfrm>
            <a:off x="838200" y="304429"/>
            <a:ext cx="10515600" cy="1325563"/>
          </a:xfrm>
        </p:spPr>
        <p:txBody>
          <a:bodyPr/>
          <a:lstStyle/>
          <a:p>
            <a:r>
              <a:rPr lang="it-IT" dirty="0" err="1"/>
              <a:t>Proposals</a:t>
            </a:r>
            <a:r>
              <a:rPr lang="it-IT" dirty="0"/>
              <a:t> (inside the box) /</a:t>
            </a:r>
            <a:r>
              <a:rPr lang="en-US" dirty="0"/>
              <a:t>3</a:t>
            </a:r>
          </a:p>
        </p:txBody>
      </p:sp>
      <p:sp>
        <p:nvSpPr>
          <p:cNvPr id="3" name="Segnaposto contenuto 2"/>
          <p:cNvSpPr>
            <a:spLocks noGrp="1" noEditPoints="1"/>
          </p:cNvSpPr>
          <p:nvPr>
            <p:ph idx="1"/>
          </p:nvPr>
        </p:nvSpPr>
        <p:spPr/>
        <p:txBody>
          <a:bodyPr/>
          <a:lstStyle/>
          <a:p>
            <a:r>
              <a:rPr lang="it-IT" dirty="0" err="1"/>
              <a:t>Move</a:t>
            </a:r>
            <a:r>
              <a:rPr lang="it-IT" dirty="0"/>
              <a:t> the </a:t>
            </a:r>
            <a:r>
              <a:rPr lang="en-US" dirty="0" err="1"/>
              <a:t>responsibility for proposing</a:t>
            </a:r>
            <a:r>
              <a:rPr lang="it-IT" dirty="0"/>
              <a:t> the </a:t>
            </a:r>
            <a:r>
              <a:rPr lang="en-US" dirty="0"/>
              <a:t>country-specific </a:t>
            </a:r>
            <a:r>
              <a:rPr lang="it-IT" dirty="0"/>
              <a:t>‘technical</a:t>
            </a:r>
            <a:r>
              <a:rPr lang="en-US" dirty="0"/>
              <a:t> t</a:t>
            </a:r>
            <a:r>
              <a:rPr lang="it-IT" dirty="0" err="1"/>
              <a:t>rajectory</a:t>
            </a:r>
            <a:r>
              <a:rPr lang="en-US" dirty="0" err="1"/>
              <a:t>’ [defined in Art 2(3)] </a:t>
            </a:r>
            <a:r>
              <a:rPr lang="it-IT" dirty="0"/>
              <a:t>from the Commission to the national government</a:t>
            </a:r>
            <a:r>
              <a:rPr lang="en-US" dirty="0"/>
              <a:t>;</a:t>
            </a:r>
          </a:p>
          <a:p>
            <a:r>
              <a:rPr lang="en-US" dirty="0" err="1"/>
              <a:t>Consequently, amend Art 5, 7, 11 and Annex II [replace the word ‘Commission’ with ‘Member State’ in Art 5, delete </a:t>
            </a:r>
            <a:r>
              <a:rPr lang="it-IT" dirty="0"/>
              <a:t>Art 7 (1)(c)</a:t>
            </a:r>
            <a:r>
              <a:rPr lang="en-US" dirty="0"/>
              <a:t> and Art 7(3); …];</a:t>
            </a:r>
          </a:p>
          <a:p>
            <a:r>
              <a:rPr lang="en-US" dirty="0"/>
              <a:t>As in the proposal, the Commission provides prior guidance [Art 7(a)(b) on the medium-term public debt projection framework and results and its macroeconomic forecast and assumptions;  </a:t>
            </a:r>
          </a:p>
          <a:p>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dirty="0" err="1"/>
              <a:t>Proposals</a:t>
            </a:r>
            <a:r>
              <a:rPr lang="it-IT" dirty="0"/>
              <a:t> (</a:t>
            </a:r>
            <a:r>
              <a:rPr lang="it-IT" dirty="0" err="1"/>
              <a:t>outside</a:t>
            </a:r>
            <a:r>
              <a:rPr lang="it-IT" dirty="0"/>
              <a:t> the box) /</a:t>
            </a:r>
            <a:r>
              <a:rPr lang="en-US" dirty="0"/>
              <a:t>4</a:t>
            </a:r>
          </a:p>
        </p:txBody>
      </p:sp>
      <p:sp>
        <p:nvSpPr>
          <p:cNvPr id="3" name="Segnaposto contenuto 2"/>
          <p:cNvSpPr>
            <a:spLocks noGrp="1" noEditPoints="1"/>
          </p:cNvSpPr>
          <p:nvPr>
            <p:ph idx="1"/>
          </p:nvPr>
        </p:nvSpPr>
        <p:spPr>
          <a:xfrm>
            <a:off x="1078796" y="1690688"/>
            <a:ext cx="10177160" cy="4034927"/>
          </a:xfrm>
        </p:spPr>
        <p:txBody>
          <a:bodyPr>
            <a:normAutofit lnSpcReduction="10000"/>
          </a:bodyPr>
          <a:lstStyle/>
          <a:p>
            <a:r>
              <a:rPr lang="en-US" dirty="0"/>
              <a:t>EU</a:t>
            </a:r>
            <a:r>
              <a:rPr lang="it-IT" dirty="0"/>
              <a:t> </a:t>
            </a:r>
            <a:r>
              <a:rPr lang="en-US" dirty="0"/>
              <a:t>Central Fi</a:t>
            </a:r>
            <a:r>
              <a:rPr lang="it-IT" dirty="0"/>
              <a:t>scal </a:t>
            </a:r>
            <a:r>
              <a:rPr lang="en-US" dirty="0"/>
              <a:t>C</a:t>
            </a:r>
            <a:r>
              <a:rPr lang="it-IT" dirty="0" err="1"/>
              <a:t>apacity</a:t>
            </a:r>
            <a:r>
              <a:rPr lang="it-IT" dirty="0"/>
              <a:t> </a:t>
            </a:r>
            <a:endParaRPr lang="en-US" dirty="0"/>
          </a:p>
          <a:p>
            <a:r>
              <a:rPr lang="en-US" dirty="0"/>
              <a:t>As stated by EFC, ‘A complete Economic and Monetary Union requires a central fiscal capacity’;</a:t>
            </a:r>
          </a:p>
          <a:p>
            <a:r>
              <a:rPr lang="en-US" dirty="0"/>
              <a:t>ECB </a:t>
            </a:r>
            <a:r>
              <a:rPr lang="it-IT" dirty="0"/>
              <a:t>[</a:t>
            </a:r>
            <a:r>
              <a:rPr lang="en-US" dirty="0"/>
              <a:t>e.g. </a:t>
            </a:r>
            <a:r>
              <a:rPr lang="it-IT" dirty="0"/>
              <a:t>Panetta</a:t>
            </a:r>
            <a:r>
              <a:rPr lang="en-US" dirty="0"/>
              <a:t>, 30/08/23]</a:t>
            </a:r>
            <a:r>
              <a:rPr lang="en-US" dirty="0" err="1"/>
              <a:t> un</a:t>
            </a:r>
            <a:r>
              <a:rPr lang="it-IT" dirty="0" err="1"/>
              <a:t>derlined</a:t>
            </a:r>
            <a:r>
              <a:rPr lang="it-IT" dirty="0"/>
              <a:t> the </a:t>
            </a:r>
            <a:r>
              <a:rPr lang="it-IT" dirty="0" err="1"/>
              <a:t>relevance</a:t>
            </a:r>
            <a:r>
              <a:rPr lang="it-IT" dirty="0"/>
              <a:t> of a safe </a:t>
            </a:r>
            <a:r>
              <a:rPr lang="en-US" dirty="0"/>
              <a:t>e</a:t>
            </a:r>
            <a:r>
              <a:rPr lang="it-IT" dirty="0"/>
              <a:t>uro-area asset for </a:t>
            </a:r>
            <a:r>
              <a:rPr lang="en-US" dirty="0"/>
              <a:t>a well functioning monetary policy and a </a:t>
            </a:r>
            <a:r>
              <a:rPr lang="it-IT" dirty="0"/>
              <a:t>CMU;</a:t>
            </a:r>
            <a:endParaRPr lang="en-US" dirty="0"/>
          </a:p>
          <a:p>
            <a:r>
              <a:rPr lang="en-US" dirty="0"/>
              <a:t>Financed by euro-bonds [as for RRPs] and EU designated taxes;</a:t>
            </a:r>
          </a:p>
          <a:p>
            <a:r>
              <a:rPr lang="en-US" dirty="0"/>
              <a:t>Dedicated to the EU’s investment priorities and transnational projects;</a:t>
            </a:r>
          </a:p>
          <a:p>
            <a:r>
              <a:rPr lang="en-US" dirty="0"/>
              <a:t>Conditional to additionality and compliance with SGP.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dirty="0" err="1"/>
              <a:t>Proposals</a:t>
            </a:r>
            <a:r>
              <a:rPr lang="it-IT" dirty="0"/>
              <a:t> (</a:t>
            </a:r>
            <a:r>
              <a:rPr lang="it-IT" dirty="0" err="1"/>
              <a:t>outside</a:t>
            </a:r>
            <a:r>
              <a:rPr lang="it-IT" dirty="0"/>
              <a:t> the box) /</a:t>
            </a:r>
            <a:r>
              <a:rPr lang="en-US" dirty="0"/>
              <a:t>5</a:t>
            </a:r>
            <a:endParaRPr lang="it-IT" dirty="0"/>
          </a:p>
        </p:txBody>
      </p:sp>
      <p:sp>
        <p:nvSpPr>
          <p:cNvPr id="3" name="Segnaposto contenuto 2"/>
          <p:cNvSpPr>
            <a:spLocks noGrp="1" noEditPoints="1"/>
          </p:cNvSpPr>
          <p:nvPr>
            <p:ph idx="1"/>
          </p:nvPr>
        </p:nvSpPr>
        <p:spPr>
          <a:xfrm>
            <a:off x="202503" y="1447385"/>
            <a:ext cx="10515600" cy="5167707"/>
          </a:xfrm>
        </p:spPr>
        <p:txBody>
          <a:bodyPr/>
          <a:lstStyle/>
          <a:p>
            <a:r>
              <a:rPr lang="en-US" dirty="0"/>
              <a:t>‘</a:t>
            </a:r>
            <a:r>
              <a:rPr lang="it-IT" dirty="0"/>
              <a:t>Covid </a:t>
            </a:r>
            <a:r>
              <a:rPr lang="en-US" dirty="0"/>
              <a:t>public de</a:t>
            </a:r>
            <a:r>
              <a:rPr lang="it-IT" dirty="0" err="1"/>
              <a:t>bt</a:t>
            </a:r>
            <a:r>
              <a:rPr lang="en-US" dirty="0"/>
              <a:t>’</a:t>
            </a:r>
            <a:r>
              <a:rPr lang="it-IT" dirty="0"/>
              <a:t>: make “</a:t>
            </a:r>
            <a:r>
              <a:rPr lang="it-IT" dirty="0" err="1"/>
              <a:t>perpetual</a:t>
            </a:r>
            <a:r>
              <a:rPr lang="it-IT" dirty="0"/>
              <a:t>” the </a:t>
            </a:r>
            <a:r>
              <a:rPr lang="it-IT" dirty="0" err="1"/>
              <a:t>sovereign</a:t>
            </a:r>
            <a:r>
              <a:rPr lang="it-IT" dirty="0"/>
              <a:t> bonds </a:t>
            </a:r>
            <a:r>
              <a:rPr lang="it-IT" dirty="0" err="1"/>
              <a:t>bought</a:t>
            </a:r>
            <a:r>
              <a:rPr lang="it-IT" dirty="0"/>
              <a:t> by the ESCB under the PEPP [1,7 €Tn, </a:t>
            </a:r>
            <a:r>
              <a:rPr lang="en-US" dirty="0"/>
              <a:t>12% euro area GDP];</a:t>
            </a:r>
            <a:endParaRPr lang="it-IT" dirty="0"/>
          </a:p>
          <a:p>
            <a:r>
              <a:rPr lang="en-US" dirty="0"/>
              <a:t>Why not? </a:t>
            </a:r>
          </a:p>
          <a:p>
            <a:pPr marL="685800" lvl="1"/>
            <a:r>
              <a:rPr lang="en-US" dirty="0"/>
              <a:t>The perpetuity does not infringe any formal rule;</a:t>
            </a:r>
          </a:p>
          <a:p>
            <a:pPr marL="685800" lvl="1"/>
            <a:r>
              <a:rPr lang="en-US" dirty="0"/>
              <a:t>No member State lose;</a:t>
            </a:r>
          </a:p>
          <a:p>
            <a:pPr marL="685800" lvl="1"/>
            <a:r>
              <a:rPr lang="en-US" dirty="0"/>
              <a:t>Avoid capital account losses for the ESCB occurring since redemption started [because of interest rate increases];</a:t>
            </a:r>
          </a:p>
          <a:p>
            <a:pPr marL="685800" lvl="1"/>
            <a:r>
              <a:rPr lang="en-US" dirty="0"/>
              <a:t>PEPP financed public debt was ‘good debt’, according to the classification of President Draghi: as stated in the revised regulation, ‘t</a:t>
            </a:r>
            <a:r>
              <a:rPr lang="it-IT" dirty="0"/>
              <a:t>he strong policy </a:t>
            </a:r>
            <a:r>
              <a:rPr lang="it-IT" dirty="0" err="1"/>
              <a:t>response</a:t>
            </a:r>
            <a:r>
              <a:rPr lang="it-IT" dirty="0"/>
              <a:t> to the COVID-19 pandemic </a:t>
            </a:r>
            <a:r>
              <a:rPr lang="it-IT" dirty="0" err="1"/>
              <a:t>proved</a:t>
            </a:r>
            <a:r>
              <a:rPr lang="it-IT" dirty="0"/>
              <a:t> </a:t>
            </a:r>
            <a:r>
              <a:rPr lang="it-IT" dirty="0" err="1"/>
              <a:t>highly</a:t>
            </a:r>
            <a:r>
              <a:rPr lang="it-IT" dirty="0"/>
              <a:t> </a:t>
            </a:r>
            <a:r>
              <a:rPr lang="it-IT" dirty="0" err="1"/>
              <a:t>effective</a:t>
            </a:r>
            <a:r>
              <a:rPr lang="it-IT" dirty="0"/>
              <a:t> in </a:t>
            </a:r>
            <a:r>
              <a:rPr lang="it-IT" dirty="0" err="1"/>
              <a:t>mitigating</a:t>
            </a:r>
            <a:r>
              <a:rPr lang="it-IT" dirty="0"/>
              <a:t> the </a:t>
            </a:r>
            <a:r>
              <a:rPr lang="it-IT" dirty="0" err="1"/>
              <a:t>economic</a:t>
            </a:r>
            <a:r>
              <a:rPr lang="it-IT" dirty="0"/>
              <a:t> and social </a:t>
            </a:r>
            <a:r>
              <a:rPr lang="it-IT" dirty="0" err="1"/>
              <a:t>damage</a:t>
            </a:r>
            <a:r>
              <a:rPr lang="it-IT" dirty="0"/>
              <a:t> of the </a:t>
            </a:r>
            <a:r>
              <a:rPr lang="it-IT" dirty="0" err="1"/>
              <a:t>crisis</a:t>
            </a:r>
            <a:r>
              <a:rPr lang="en-US" dirty="0"/>
              <a:t>’;</a:t>
            </a:r>
          </a:p>
          <a:p>
            <a:pPr marL="685800" lvl="1"/>
            <a:r>
              <a:rPr lang="en-US" u="sng" dirty="0"/>
              <a:t>Debt sustainability is not improved by </a:t>
            </a:r>
            <a:r>
              <a:rPr lang="en-US" u="sng" dirty="0" err="1"/>
              <a:t>whatever’golden</a:t>
            </a:r>
            <a:r>
              <a:rPr lang="en-US" u="sng" dirty="0"/>
              <a:t> rule’</a:t>
            </a:r>
            <a:r>
              <a:rPr lang="en-US" dirty="0"/>
              <a:t>.</a:t>
            </a: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normAutofit/>
          </a:bodyPr>
          <a:lstStyle/>
          <a:p>
            <a:r>
              <a:rPr lang="en-US" dirty="0"/>
              <a:t>Conclusion: warning </a:t>
            </a:r>
            <a:r>
              <a:rPr lang="it-IT" dirty="0"/>
              <a:t>/1</a:t>
            </a:r>
            <a:br>
              <a:rPr lang="it-IT" dirty="0"/>
            </a:br>
            <a:endParaRPr lang="it-IT" dirty="0"/>
          </a:p>
        </p:txBody>
      </p:sp>
      <p:sp>
        <p:nvSpPr>
          <p:cNvPr id="3" name="Segnaposto contenuto 2"/>
          <p:cNvSpPr>
            <a:spLocks noGrp="1" noEditPoints="1"/>
          </p:cNvSpPr>
          <p:nvPr>
            <p:ph idx="1"/>
          </p:nvPr>
        </p:nvSpPr>
        <p:spPr/>
        <p:txBody>
          <a:bodyPr>
            <a:normAutofit/>
          </a:bodyPr>
          <a:lstStyle/>
          <a:p>
            <a:r>
              <a:rPr lang="it-IT" dirty="0" err="1"/>
              <a:t>Macroeconomic</a:t>
            </a:r>
            <a:r>
              <a:rPr lang="it-IT" dirty="0"/>
              <a:t> policy </a:t>
            </a:r>
            <a:r>
              <a:rPr lang="it-IT" dirty="0" err="1"/>
              <a:t>is</a:t>
            </a:r>
            <a:r>
              <a:rPr lang="it-IT" dirty="0"/>
              <a:t> </a:t>
            </a:r>
            <a:r>
              <a:rPr lang="it-IT" dirty="0" err="1"/>
              <a:t>not</a:t>
            </a:r>
            <a:r>
              <a:rPr lang="it-IT" dirty="0"/>
              <a:t> a salami: </a:t>
            </a:r>
            <a:r>
              <a:rPr lang="it-IT" dirty="0" err="1"/>
              <a:t>it</a:t>
            </a:r>
            <a:r>
              <a:rPr lang="it-IT" dirty="0"/>
              <a:t> </a:t>
            </a:r>
            <a:r>
              <a:rPr lang="it-IT" dirty="0" err="1"/>
              <a:t>cannot</a:t>
            </a:r>
            <a:r>
              <a:rPr lang="it-IT" dirty="0"/>
              <a:t> be </a:t>
            </a:r>
            <a:r>
              <a:rPr lang="it-IT" dirty="0" err="1"/>
              <a:t>sliced</a:t>
            </a:r>
            <a:r>
              <a:rPr lang="it-IT" dirty="0"/>
              <a:t> for </a:t>
            </a:r>
            <a:r>
              <a:rPr lang="it-IT" dirty="0" err="1"/>
              <a:t>addressing</a:t>
            </a:r>
            <a:r>
              <a:rPr lang="it-IT" dirty="0"/>
              <a:t> </a:t>
            </a:r>
            <a:r>
              <a:rPr lang="it-IT" dirty="0" err="1"/>
              <a:t>independently</a:t>
            </a:r>
            <a:r>
              <a:rPr lang="it-IT" dirty="0"/>
              <a:t> </a:t>
            </a:r>
            <a:r>
              <a:rPr lang="it-IT" dirty="0" err="1"/>
              <a:t>its</a:t>
            </a:r>
            <a:r>
              <a:rPr lang="it-IT" dirty="0"/>
              <a:t> </a:t>
            </a:r>
            <a:r>
              <a:rPr lang="it-IT" dirty="0" err="1"/>
              <a:t>main</a:t>
            </a:r>
            <a:r>
              <a:rPr lang="it-IT" dirty="0"/>
              <a:t> </a:t>
            </a:r>
            <a:r>
              <a:rPr lang="it-IT" dirty="0" err="1"/>
              <a:t>components</a:t>
            </a:r>
            <a:r>
              <a:rPr lang="it-IT" dirty="0"/>
              <a:t> [fiscal, </a:t>
            </a:r>
            <a:r>
              <a:rPr lang="it-IT" dirty="0" err="1"/>
              <a:t>monetary</a:t>
            </a:r>
            <a:r>
              <a:rPr lang="it-IT" dirty="0"/>
              <a:t>, </a:t>
            </a:r>
            <a:r>
              <a:rPr lang="it-IT" dirty="0" err="1"/>
              <a:t>regulatory</a:t>
            </a:r>
            <a:r>
              <a:rPr lang="it-IT" dirty="0"/>
              <a:t>] </a:t>
            </a:r>
            <a:r>
              <a:rPr lang="it-IT" dirty="0" err="1"/>
              <a:t>as</a:t>
            </a:r>
            <a:r>
              <a:rPr lang="it-IT" dirty="0"/>
              <a:t> </a:t>
            </a:r>
            <a:r>
              <a:rPr lang="it-IT" dirty="0" err="1"/>
              <a:t>independent</a:t>
            </a:r>
            <a:r>
              <a:rPr lang="it-IT" dirty="0"/>
              <a:t> parts;</a:t>
            </a:r>
          </a:p>
          <a:p>
            <a:endParaRPr lang="it-IT" dirty="0"/>
          </a:p>
          <a:p>
            <a:r>
              <a:rPr lang="it-IT" dirty="0"/>
              <a:t>The design of the framework of </a:t>
            </a:r>
            <a:r>
              <a:rPr lang="it-IT" dirty="0" err="1"/>
              <a:t>each</a:t>
            </a:r>
            <a:r>
              <a:rPr lang="it-IT" dirty="0"/>
              <a:t> component </a:t>
            </a:r>
            <a:r>
              <a:rPr lang="it-IT" dirty="0" err="1"/>
              <a:t>should</a:t>
            </a:r>
            <a:r>
              <a:rPr lang="it-IT" dirty="0"/>
              <a:t> take explicit account of the </a:t>
            </a:r>
            <a:r>
              <a:rPr lang="it-IT" dirty="0" err="1"/>
              <a:t>basic</a:t>
            </a:r>
            <a:r>
              <a:rPr lang="it-IT" dirty="0"/>
              <a:t> relations with the </a:t>
            </a:r>
            <a:r>
              <a:rPr lang="it-IT" dirty="0" err="1"/>
              <a:t>other</a:t>
            </a:r>
            <a:r>
              <a:rPr lang="it-IT" dirty="0"/>
              <a:t> </a:t>
            </a:r>
            <a:r>
              <a:rPr lang="it-IT" dirty="0" err="1"/>
              <a:t>components</a:t>
            </a:r>
            <a:r>
              <a:rPr lang="it-IT" dirty="0"/>
              <a:t>: e.g.: </a:t>
            </a:r>
            <a:r>
              <a:rPr lang="it-IT" dirty="0" err="1"/>
              <a:t>deflationary</a:t>
            </a:r>
            <a:r>
              <a:rPr lang="it-IT" dirty="0"/>
              <a:t> </a:t>
            </a:r>
            <a:r>
              <a:rPr lang="it-IT" dirty="0" err="1"/>
              <a:t>monetary</a:t>
            </a:r>
            <a:r>
              <a:rPr lang="it-IT" dirty="0"/>
              <a:t> policy </a:t>
            </a:r>
            <a:r>
              <a:rPr lang="it-IT" dirty="0" err="1"/>
              <a:t>conflicts</a:t>
            </a:r>
            <a:r>
              <a:rPr lang="it-IT" dirty="0"/>
              <a:t> with fiscal </a:t>
            </a:r>
            <a:r>
              <a:rPr lang="it-IT" dirty="0" err="1"/>
              <a:t>adjustment</a:t>
            </a:r>
            <a:r>
              <a:rPr lang="it-IT" dirty="0"/>
              <a:t> and additional public investments [previous panel].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en-US" dirty="0"/>
              <a:t>Conclusion: warning </a:t>
            </a:r>
            <a:r>
              <a:rPr lang="it-IT" dirty="0"/>
              <a:t>/</a:t>
            </a:r>
            <a:r>
              <a:rPr lang="en-US" dirty="0"/>
              <a:t>2</a:t>
            </a:r>
          </a:p>
        </p:txBody>
      </p:sp>
      <p:sp>
        <p:nvSpPr>
          <p:cNvPr id="3" name="Segnaposto contenuto 2"/>
          <p:cNvSpPr>
            <a:spLocks noGrp="1" noEditPoints="1"/>
          </p:cNvSpPr>
          <p:nvPr>
            <p:ph idx="1"/>
          </p:nvPr>
        </p:nvSpPr>
        <p:spPr/>
        <p:txBody>
          <a:bodyPr/>
          <a:lstStyle/>
          <a:p>
            <a:r>
              <a:rPr lang="it-IT" dirty="0"/>
              <a:t>Given the </a:t>
            </a:r>
            <a:r>
              <a:rPr lang="it-IT" dirty="0" err="1"/>
              <a:t>principles</a:t>
            </a:r>
            <a:r>
              <a:rPr lang="it-IT" dirty="0"/>
              <a:t> in the TFEU and the </a:t>
            </a:r>
            <a:r>
              <a:rPr lang="it-IT" dirty="0" err="1"/>
              <a:t>Directives</a:t>
            </a:r>
            <a:r>
              <a:rPr lang="it-IT" dirty="0"/>
              <a:t> on the 4 </a:t>
            </a:r>
            <a:r>
              <a:rPr lang="it-IT" dirty="0" err="1"/>
              <a:t>liberties</a:t>
            </a:r>
            <a:r>
              <a:rPr lang="it-IT" dirty="0"/>
              <a:t> (</a:t>
            </a:r>
            <a:r>
              <a:rPr lang="en-US" dirty="0"/>
              <a:t>free m</a:t>
            </a:r>
            <a:r>
              <a:rPr lang="it-IT" dirty="0" err="1"/>
              <a:t>ovements</a:t>
            </a:r>
            <a:r>
              <a:rPr lang="it-IT" dirty="0"/>
              <a:t> of capital, </a:t>
            </a:r>
            <a:r>
              <a:rPr lang="it-IT" dirty="0" err="1"/>
              <a:t>goods</a:t>
            </a:r>
            <a:r>
              <a:rPr lang="it-IT" dirty="0"/>
              <a:t>, services and </a:t>
            </a:r>
            <a:r>
              <a:rPr lang="it-IT" dirty="0" err="1"/>
              <a:t>persons</a:t>
            </a:r>
            <a:r>
              <a:rPr lang="it-IT" dirty="0"/>
              <a:t>)</a:t>
            </a:r>
            <a:r>
              <a:rPr lang="en-US" dirty="0"/>
              <a:t>, </a:t>
            </a:r>
            <a:r>
              <a:rPr lang="it-IT" dirty="0" err="1"/>
              <a:t>enlargement</a:t>
            </a:r>
            <a:r>
              <a:rPr lang="it-IT" dirty="0"/>
              <a:t> of the E</a:t>
            </a:r>
            <a:r>
              <a:rPr lang="en-US" dirty="0"/>
              <a:t>U</a:t>
            </a:r>
            <a:r>
              <a:rPr lang="it-IT" dirty="0"/>
              <a:t> and the single market to Ukraine, the </a:t>
            </a:r>
            <a:r>
              <a:rPr lang="it-IT" dirty="0" err="1"/>
              <a:t>Balkans</a:t>
            </a:r>
            <a:r>
              <a:rPr lang="it-IT" dirty="0"/>
              <a:t>, </a:t>
            </a:r>
            <a:r>
              <a:rPr lang="it-IT" dirty="0" err="1"/>
              <a:t>etc</a:t>
            </a:r>
            <a:r>
              <a:rPr lang="en-US" dirty="0"/>
              <a:t>.</a:t>
            </a:r>
            <a:r>
              <a:rPr lang="it-IT" dirty="0"/>
              <a:t> </a:t>
            </a:r>
            <a:r>
              <a:rPr lang="it-IT" dirty="0" err="1"/>
              <a:t>will</a:t>
            </a:r>
            <a:r>
              <a:rPr lang="it-IT" dirty="0"/>
              <a:t> </a:t>
            </a:r>
            <a:r>
              <a:rPr lang="it-IT" dirty="0" err="1"/>
              <a:t>deepen</a:t>
            </a:r>
            <a:r>
              <a:rPr lang="it-IT" dirty="0"/>
              <a:t> tax and social dumping, reduce </a:t>
            </a:r>
            <a:r>
              <a:rPr lang="it-IT" dirty="0" err="1"/>
              <a:t>taxable</a:t>
            </a:r>
            <a:r>
              <a:rPr lang="it-IT" dirty="0"/>
              <a:t> </a:t>
            </a:r>
            <a:r>
              <a:rPr lang="it-IT" dirty="0" err="1"/>
              <a:t>incomes</a:t>
            </a:r>
            <a:r>
              <a:rPr lang="it-IT" dirty="0"/>
              <a:t> in the </a:t>
            </a:r>
            <a:r>
              <a:rPr lang="it-IT" dirty="0" err="1"/>
              <a:t>current</a:t>
            </a:r>
            <a:r>
              <a:rPr lang="it-IT" dirty="0"/>
              <a:t> E</a:t>
            </a:r>
            <a:r>
              <a:rPr lang="en-US" dirty="0"/>
              <a:t>U </a:t>
            </a:r>
            <a:r>
              <a:rPr lang="it-IT" dirty="0" err="1"/>
              <a:t>members</a:t>
            </a:r>
            <a:r>
              <a:rPr lang="en-US" dirty="0"/>
              <a:t>, shrink f</a:t>
            </a:r>
            <a:r>
              <a:rPr lang="it-IT" dirty="0" err="1"/>
              <a:t>iscal</a:t>
            </a:r>
            <a:r>
              <a:rPr lang="it-IT" dirty="0"/>
              <a:t> </a:t>
            </a:r>
            <a:r>
              <a:rPr lang="it-IT" dirty="0" err="1"/>
              <a:t>space</a:t>
            </a:r>
            <a:r>
              <a:rPr lang="it-IT" dirty="0"/>
              <a:t> </a:t>
            </a:r>
            <a:r>
              <a:rPr lang="en-US" dirty="0"/>
              <a:t>in</a:t>
            </a:r>
            <a:r>
              <a:rPr lang="it-IT" dirty="0"/>
              <a:t> the national and </a:t>
            </a:r>
            <a:r>
              <a:rPr lang="en-US" dirty="0"/>
              <a:t>EU</a:t>
            </a:r>
            <a:r>
              <a:rPr lang="it-IT" dirty="0"/>
              <a:t> budget and make </a:t>
            </a:r>
            <a:r>
              <a:rPr lang="it-IT" dirty="0" err="1"/>
              <a:t>still</a:t>
            </a:r>
            <a:r>
              <a:rPr lang="it-IT" dirty="0"/>
              <a:t> more </a:t>
            </a:r>
            <a:r>
              <a:rPr lang="it-IT" dirty="0" err="1"/>
              <a:t>difficult</a:t>
            </a:r>
            <a:r>
              <a:rPr lang="it-IT" dirty="0"/>
              <a:t> </a:t>
            </a:r>
            <a:r>
              <a:rPr lang="it-IT"/>
              <a:t>agreements for </a:t>
            </a:r>
            <a:r>
              <a:rPr lang="it-IT" dirty="0" err="1"/>
              <a:t>advancing</a:t>
            </a:r>
            <a:r>
              <a:rPr lang="it-IT" dirty="0"/>
              <a:t> </a:t>
            </a:r>
            <a:r>
              <a:rPr lang="it-IT" dirty="0" err="1"/>
              <a:t>political</a:t>
            </a:r>
            <a:r>
              <a:rPr lang="it-IT" dirty="0"/>
              <a:t> and policy </a:t>
            </a:r>
            <a:r>
              <a:rPr lang="it-IT" dirty="0" err="1"/>
              <a:t>integration</a:t>
            </a:r>
            <a:r>
              <a:rPr lang="it-IT" dirty="0"/>
              <a:t>, first of </a:t>
            </a:r>
            <a:r>
              <a:rPr lang="it-IT" dirty="0" err="1"/>
              <a:t>all</a:t>
            </a:r>
            <a:r>
              <a:rPr lang="it-IT" dirty="0"/>
              <a:t> of the fiscal and </a:t>
            </a:r>
            <a:r>
              <a:rPr lang="it-IT" dirty="0" err="1"/>
              <a:t>taxation</a:t>
            </a:r>
            <a:r>
              <a:rPr lang="it-IT" dirty="0"/>
              <a:t> fields.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normAutofit/>
          </a:bodyPr>
          <a:lstStyle/>
          <a:p>
            <a:r>
              <a:rPr lang="it-IT" sz="3200" dirty="0" err="1">
                <a:latin typeface="Calibri" panose="020F0502020204030204" pitchFamily="34" charset="0"/>
                <a:cs typeface="Calibri" panose="020F0502020204030204" pitchFamily="34" charset="0"/>
              </a:rPr>
              <a:t>Main</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changes</a:t>
            </a:r>
            <a:r>
              <a:rPr lang="it-IT" sz="3200" dirty="0">
                <a:latin typeface="Calibri" panose="020F0502020204030204" pitchFamily="34" charset="0"/>
                <a:cs typeface="Calibri" panose="020F0502020204030204" pitchFamily="34" charset="0"/>
              </a:rPr>
              <a:t>: public </a:t>
            </a:r>
            <a:r>
              <a:rPr lang="it-IT" sz="3200" dirty="0" err="1">
                <a:latin typeface="Calibri" panose="020F0502020204030204" pitchFamily="34" charset="0"/>
                <a:cs typeface="Calibri" panose="020F0502020204030204" pitchFamily="34" charset="0"/>
              </a:rPr>
              <a:t>debt</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exceeding</a:t>
            </a:r>
            <a:r>
              <a:rPr lang="it-IT" sz="3200" dirty="0">
                <a:latin typeface="Calibri" panose="020F0502020204030204" pitchFamily="34" charset="0"/>
                <a:cs typeface="Calibri" panose="020F0502020204030204" pitchFamily="34" charset="0"/>
              </a:rPr>
              <a:t> 60% of GDP</a:t>
            </a:r>
            <a:br>
              <a:rPr lang="it-IT" sz="2400" dirty="0"/>
            </a:br>
            <a:endParaRPr lang="it-IT" sz="2400" dirty="0"/>
          </a:p>
        </p:txBody>
      </p:sp>
      <p:sp>
        <p:nvSpPr>
          <p:cNvPr id="3" name="Segnaposto contenuto 2"/>
          <p:cNvSpPr>
            <a:spLocks noGrp="1" noEditPoints="1"/>
          </p:cNvSpPr>
          <p:nvPr>
            <p:ph sz="half" idx="1"/>
          </p:nvPr>
        </p:nvSpPr>
        <p:spPr/>
        <p:txBody>
          <a:bodyPr/>
          <a:lstStyle/>
          <a:p>
            <a:pPr marL="0" indent="0">
              <a:buNone/>
            </a:pPr>
            <a:r>
              <a:rPr lang="it-IT" u="sng" dirty="0" err="1"/>
              <a:t>Current</a:t>
            </a:r>
            <a:r>
              <a:rPr lang="it-IT" u="sng" dirty="0"/>
              <a:t> reg</a:t>
            </a:r>
            <a:r>
              <a:rPr lang="en-US" u="sng" dirty="0"/>
              <a:t>ulation</a:t>
            </a:r>
            <a:r>
              <a:rPr lang="en-US" dirty="0"/>
              <a:t>:</a:t>
            </a:r>
            <a:endParaRPr lang="it-IT" dirty="0"/>
          </a:p>
          <a:p>
            <a:pPr marL="0" indent="0">
              <a:buNone/>
            </a:pPr>
            <a:endParaRPr lang="it-IT" dirty="0"/>
          </a:p>
          <a:p>
            <a:pPr marL="0" indent="0">
              <a:buNone/>
            </a:pPr>
            <a:r>
              <a:rPr lang="it-IT" dirty="0"/>
              <a:t>reduce the </a:t>
            </a:r>
            <a:r>
              <a:rPr lang="it-IT" dirty="0" err="1"/>
              <a:t>differential</a:t>
            </a:r>
            <a:r>
              <a:rPr lang="it-IT" dirty="0"/>
              <a:t> with </a:t>
            </a:r>
            <a:r>
              <a:rPr lang="it-IT" dirty="0" err="1"/>
              <a:t>respect</a:t>
            </a:r>
            <a:r>
              <a:rPr lang="it-IT" dirty="0"/>
              <a:t> to 60% of GDP by 1/20 per </a:t>
            </a:r>
            <a:r>
              <a:rPr lang="it-IT" dirty="0" err="1"/>
              <a:t>year</a:t>
            </a:r>
            <a:r>
              <a:rPr lang="it-IT" dirty="0"/>
              <a:t>, over 3-years back or </a:t>
            </a:r>
            <a:r>
              <a:rPr lang="it-IT" dirty="0" err="1"/>
              <a:t>forward</a:t>
            </a:r>
            <a:r>
              <a:rPr lang="it-IT" dirty="0"/>
              <a:t>, </a:t>
            </a:r>
            <a:r>
              <a:rPr lang="it-IT" dirty="0" err="1"/>
              <a:t>but</a:t>
            </a:r>
            <a:r>
              <a:rPr lang="it-IT" dirty="0"/>
              <a:t> </a:t>
            </a:r>
            <a:r>
              <a:rPr lang="it-IT" dirty="0" err="1"/>
              <a:t>taking</a:t>
            </a:r>
            <a:r>
              <a:rPr lang="it-IT" dirty="0"/>
              <a:t> </a:t>
            </a:r>
            <a:r>
              <a:rPr lang="it-IT" dirty="0" err="1"/>
              <a:t>into</a:t>
            </a:r>
            <a:r>
              <a:rPr lang="it-IT" dirty="0"/>
              <a:t> account </a:t>
            </a:r>
            <a:r>
              <a:rPr lang="it-IT" dirty="0" err="1"/>
              <a:t>all</a:t>
            </a:r>
            <a:r>
              <a:rPr lang="it-IT" dirty="0"/>
              <a:t> «</a:t>
            </a:r>
            <a:r>
              <a:rPr lang="it-IT" dirty="0" err="1"/>
              <a:t>relevant</a:t>
            </a:r>
            <a:r>
              <a:rPr lang="it-IT" dirty="0"/>
              <a:t> </a:t>
            </a:r>
            <a:r>
              <a:rPr lang="it-IT" dirty="0" err="1"/>
              <a:t>factors</a:t>
            </a:r>
            <a:r>
              <a:rPr lang="it-IT" dirty="0"/>
              <a:t>» to </a:t>
            </a:r>
            <a:r>
              <a:rPr lang="it-IT" dirty="0" err="1"/>
              <a:t>assess</a:t>
            </a:r>
            <a:r>
              <a:rPr lang="it-IT" dirty="0"/>
              <a:t> compliance</a:t>
            </a:r>
          </a:p>
        </p:txBody>
      </p:sp>
      <p:sp>
        <p:nvSpPr>
          <p:cNvPr id="4" name="Segnaposto contenuto 3"/>
          <p:cNvSpPr>
            <a:spLocks noGrp="1" noEditPoints="1"/>
          </p:cNvSpPr>
          <p:nvPr>
            <p:ph sz="half" idx="2"/>
          </p:nvPr>
        </p:nvSpPr>
        <p:spPr/>
        <p:txBody>
          <a:bodyPr/>
          <a:lstStyle/>
          <a:p>
            <a:pPr marL="0" indent="0">
              <a:buNone/>
            </a:pPr>
            <a:r>
              <a:rPr lang="it-IT" u="sng" dirty="0" err="1"/>
              <a:t>Proposed</a:t>
            </a:r>
            <a:r>
              <a:rPr lang="it-IT" u="sng" dirty="0"/>
              <a:t> reg</a:t>
            </a:r>
            <a:r>
              <a:rPr lang="en-US" u="sng" dirty="0"/>
              <a:t>ulation</a:t>
            </a:r>
            <a:r>
              <a:rPr lang="en-US" u="none" dirty="0"/>
              <a:t>:</a:t>
            </a:r>
            <a:endParaRPr lang="it-IT" u="sng" dirty="0"/>
          </a:p>
          <a:p>
            <a:pPr marL="0" indent="0">
              <a:buNone/>
            </a:pPr>
            <a:endParaRPr lang="it-IT" dirty="0"/>
          </a:p>
          <a:p>
            <a:pPr marL="0" indent="0">
              <a:buNone/>
            </a:pPr>
            <a:r>
              <a:rPr lang="it-IT" dirty="0"/>
              <a:t>on «a </a:t>
            </a:r>
            <a:r>
              <a:rPr lang="it-IT" dirty="0" err="1"/>
              <a:t>plausibly</a:t>
            </a:r>
            <a:r>
              <a:rPr lang="it-IT" dirty="0"/>
              <a:t> </a:t>
            </a:r>
            <a:r>
              <a:rPr lang="it-IT" dirty="0" err="1"/>
              <a:t>downward</a:t>
            </a:r>
            <a:r>
              <a:rPr lang="it-IT" dirty="0"/>
              <a:t> </a:t>
            </a:r>
            <a:r>
              <a:rPr lang="it-IT" dirty="0" err="1"/>
              <a:t>path</a:t>
            </a:r>
            <a:r>
              <a:rPr lang="it-IT"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normAutofit/>
          </a:bodyPr>
          <a:lstStyle/>
          <a:p>
            <a:r>
              <a:rPr lang="it-IT" sz="3200" dirty="0" err="1">
                <a:latin typeface="Calibri" panose="020F0502020204030204" pitchFamily="34" charset="0"/>
                <a:cs typeface="Calibri" panose="020F0502020204030204" pitchFamily="34" charset="0"/>
              </a:rPr>
              <a:t>Main</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changes</a:t>
            </a:r>
            <a:r>
              <a:rPr lang="it-IT" sz="3200" dirty="0">
                <a:latin typeface="Calibri" panose="020F0502020204030204" pitchFamily="34" charset="0"/>
                <a:cs typeface="Calibri" panose="020F0502020204030204" pitchFamily="34" charset="0"/>
              </a:rPr>
              <a:t>: public deficit </a:t>
            </a:r>
            <a:br>
              <a:rPr lang="it-IT" sz="2400" dirty="0"/>
            </a:br>
            <a:endParaRPr lang="it-IT" sz="2400" dirty="0"/>
          </a:p>
        </p:txBody>
      </p:sp>
      <p:sp>
        <p:nvSpPr>
          <p:cNvPr id="3" name="Segnaposto contenuto 2"/>
          <p:cNvSpPr>
            <a:spLocks noGrp="1" noEditPoints="1"/>
          </p:cNvSpPr>
          <p:nvPr>
            <p:ph sz="half" idx="1"/>
          </p:nvPr>
        </p:nvSpPr>
        <p:spPr/>
        <p:txBody>
          <a:bodyPr>
            <a:normAutofit lnSpcReduction="10000"/>
          </a:bodyPr>
          <a:lstStyle/>
          <a:p>
            <a:pPr marL="0" indent="0">
              <a:buNone/>
            </a:pPr>
            <a:r>
              <a:rPr lang="it-IT" u="sng" dirty="0" err="1"/>
              <a:t>Current</a:t>
            </a:r>
            <a:r>
              <a:rPr lang="it-IT" u="sng" dirty="0"/>
              <a:t> </a:t>
            </a:r>
            <a:r>
              <a:rPr lang="en-US" u="sng" dirty="0"/>
              <a:t>regulation</a:t>
            </a:r>
            <a:r>
              <a:rPr lang="en-US" u="none" dirty="0"/>
              <a:t>:</a:t>
            </a:r>
            <a:endParaRPr lang="it-IT" dirty="0"/>
          </a:p>
          <a:p>
            <a:pPr marL="0" indent="0">
              <a:buNone/>
            </a:pPr>
            <a:endParaRPr lang="it-IT" dirty="0"/>
          </a:p>
          <a:p>
            <a:pPr marL="0" indent="0">
              <a:buNone/>
            </a:pPr>
            <a:r>
              <a:rPr lang="it-IT" dirty="0"/>
              <a:t>MTO close to balance or in surplus, i.e. </a:t>
            </a:r>
            <a:r>
              <a:rPr lang="it-IT" dirty="0" err="1"/>
              <a:t>structural</a:t>
            </a:r>
            <a:r>
              <a:rPr lang="it-IT" dirty="0"/>
              <a:t> balance &gt; -0,5% of GDP (set in the Fiscal compact)</a:t>
            </a:r>
          </a:p>
          <a:p>
            <a:pPr marL="0" indent="0">
              <a:buNone/>
            </a:pPr>
            <a:r>
              <a:rPr lang="it-IT" dirty="0"/>
              <a:t>EDP: </a:t>
            </a:r>
            <a:r>
              <a:rPr lang="it-IT" dirty="0" err="1"/>
              <a:t>minimal</a:t>
            </a:r>
            <a:r>
              <a:rPr lang="it-IT" dirty="0"/>
              <a:t> </a:t>
            </a:r>
            <a:r>
              <a:rPr lang="it-IT" dirty="0" err="1"/>
              <a:t>annual</a:t>
            </a:r>
            <a:r>
              <a:rPr lang="it-IT" dirty="0"/>
              <a:t> </a:t>
            </a:r>
            <a:r>
              <a:rPr lang="it-IT" dirty="0" err="1"/>
              <a:t>improvement</a:t>
            </a:r>
            <a:r>
              <a:rPr lang="it-IT" dirty="0"/>
              <a:t> of </a:t>
            </a:r>
            <a:r>
              <a:rPr lang="it-IT" dirty="0" err="1"/>
              <a:t>structural</a:t>
            </a:r>
            <a:r>
              <a:rPr lang="it-IT" dirty="0"/>
              <a:t> balance by 0,5% of GDP</a:t>
            </a:r>
          </a:p>
        </p:txBody>
      </p:sp>
      <p:sp>
        <p:nvSpPr>
          <p:cNvPr id="4" name="Segnaposto contenuto 3"/>
          <p:cNvSpPr>
            <a:spLocks noGrp="1" noEditPoints="1"/>
          </p:cNvSpPr>
          <p:nvPr>
            <p:ph sz="half" idx="2"/>
          </p:nvPr>
        </p:nvSpPr>
        <p:spPr/>
        <p:txBody>
          <a:bodyPr>
            <a:normAutofit lnSpcReduction="10000"/>
          </a:bodyPr>
          <a:lstStyle/>
          <a:p>
            <a:pPr marL="0" indent="0">
              <a:buNone/>
            </a:pPr>
            <a:r>
              <a:rPr lang="it-IT" u="sng" dirty="0" err="1"/>
              <a:t>Proposed</a:t>
            </a:r>
            <a:r>
              <a:rPr lang="it-IT" u="sng" dirty="0"/>
              <a:t> reg</a:t>
            </a:r>
            <a:r>
              <a:rPr lang="en-US" u="sng" dirty="0"/>
              <a:t>ulation</a:t>
            </a:r>
            <a:r>
              <a:rPr lang="en-US" u="none" dirty="0"/>
              <a:t>:</a:t>
            </a:r>
            <a:endParaRPr lang="it-IT" u="sng" dirty="0"/>
          </a:p>
          <a:p>
            <a:pPr marL="0" indent="0">
              <a:buNone/>
            </a:pPr>
            <a:endParaRPr lang="it-IT" dirty="0"/>
          </a:p>
          <a:p>
            <a:pPr marL="0" indent="0">
              <a:buNone/>
            </a:pPr>
            <a:r>
              <a:rPr lang="it-IT" dirty="0" err="1"/>
              <a:t>Below</a:t>
            </a:r>
            <a:r>
              <a:rPr lang="it-IT" dirty="0"/>
              <a:t> 3% of GDP</a:t>
            </a:r>
          </a:p>
          <a:p>
            <a:pPr marL="0" indent="0">
              <a:buNone/>
            </a:pPr>
            <a:endParaRPr lang="it-IT" dirty="0"/>
          </a:p>
          <a:p>
            <a:pPr marL="0" indent="0">
              <a:buNone/>
            </a:pPr>
            <a:endParaRPr lang="it-IT" dirty="0"/>
          </a:p>
          <a:p>
            <a:pPr marL="0" indent="0">
              <a:buNone/>
            </a:pPr>
            <a:r>
              <a:rPr lang="it-IT" dirty="0"/>
              <a:t>EDP: </a:t>
            </a:r>
            <a:r>
              <a:rPr lang="it-IT" dirty="0" err="1"/>
              <a:t>minimal</a:t>
            </a:r>
            <a:r>
              <a:rPr lang="it-IT" dirty="0"/>
              <a:t> </a:t>
            </a:r>
            <a:r>
              <a:rPr lang="it-IT" dirty="0" err="1"/>
              <a:t>annual</a:t>
            </a:r>
            <a:r>
              <a:rPr lang="it-IT" dirty="0"/>
              <a:t> </a:t>
            </a:r>
            <a:r>
              <a:rPr lang="it-IT" dirty="0" err="1"/>
              <a:t>improvement</a:t>
            </a:r>
            <a:r>
              <a:rPr lang="it-IT" dirty="0"/>
              <a:t> of </a:t>
            </a:r>
            <a:r>
              <a:rPr lang="it-IT" dirty="0" err="1"/>
              <a:t>structural</a:t>
            </a:r>
            <a:r>
              <a:rPr lang="it-IT" dirty="0"/>
              <a:t> balance by 0,5% of GDP (</a:t>
            </a:r>
            <a:r>
              <a:rPr lang="it-IT" dirty="0" err="1"/>
              <a:t>as</a:t>
            </a:r>
            <a:r>
              <a:rPr lang="it-IT" dirty="0"/>
              <a:t> </a:t>
            </a:r>
            <a:r>
              <a:rPr lang="it-IT" dirty="0" err="1"/>
              <a:t>effect</a:t>
            </a:r>
            <a:r>
              <a:rPr lang="it-IT" dirty="0"/>
              <a:t> of the ‘</a:t>
            </a:r>
            <a:r>
              <a:rPr lang="it-IT" dirty="0" err="1"/>
              <a:t>corrective</a:t>
            </a:r>
            <a:r>
              <a:rPr lang="it-IT" dirty="0"/>
              <a:t> </a:t>
            </a:r>
            <a:r>
              <a:rPr lang="it-IT" dirty="0" err="1"/>
              <a:t>expenditure</a:t>
            </a:r>
            <a:r>
              <a:rPr lang="it-IT" dirty="0"/>
              <a:t> </a:t>
            </a:r>
            <a:r>
              <a:rPr lang="it-IT" dirty="0" err="1"/>
              <a:t>path</a:t>
            </a:r>
            <a:r>
              <a:rPr lang="it-IT" dirty="0"/>
              <a:t>’)</a:t>
            </a:r>
          </a:p>
          <a:p>
            <a:pPr marL="0" indent="0">
              <a:buNone/>
            </a:pPr>
            <a:endParaRPr lang="it-IT" dirty="0"/>
          </a:p>
          <a:p>
            <a:pPr marL="0" indent="0">
              <a:buNone/>
            </a:pP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normAutofit/>
          </a:bodyPr>
          <a:lstStyle/>
          <a:p>
            <a:r>
              <a:rPr lang="it-IT" sz="3200" dirty="0" err="1">
                <a:latin typeface="Calibri" panose="020F0502020204030204" pitchFamily="34" charset="0"/>
                <a:cs typeface="Calibri" panose="020F0502020204030204" pitchFamily="34" charset="0"/>
              </a:rPr>
              <a:t>Main</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changes</a:t>
            </a:r>
            <a:r>
              <a:rPr lang="it-IT" sz="3200" dirty="0">
                <a:latin typeface="Calibri" panose="020F0502020204030204" pitchFamily="34" charset="0"/>
                <a:cs typeface="Calibri" panose="020F0502020204030204" pitchFamily="34" charset="0"/>
              </a:rPr>
              <a:t>: net </a:t>
            </a:r>
            <a:r>
              <a:rPr lang="it-IT" sz="3200" dirty="0" err="1">
                <a:latin typeface="Calibri" panose="020F0502020204030204" pitchFamily="34" charset="0"/>
                <a:cs typeface="Calibri" panose="020F0502020204030204" pitchFamily="34" charset="0"/>
              </a:rPr>
              <a:t>expenditure</a:t>
            </a:r>
            <a:r>
              <a:rPr lang="it-IT" sz="3200" dirty="0">
                <a:latin typeface="Calibri" panose="020F0502020204030204" pitchFamily="34" charset="0"/>
                <a:cs typeface="Calibri" panose="020F0502020204030204" pitchFamily="34" charset="0"/>
              </a:rPr>
              <a:t> </a:t>
            </a:r>
            <a:r>
              <a:rPr lang="it-IT" sz="2800" dirty="0">
                <a:latin typeface="Calibri" panose="020F0502020204030204" pitchFamily="34" charset="0"/>
                <a:cs typeface="Calibri" panose="020F0502020204030204" pitchFamily="34" charset="0"/>
              </a:rPr>
              <a:t>(net of </a:t>
            </a:r>
            <a:r>
              <a:rPr lang="it-IT" sz="2800" dirty="0" err="1">
                <a:latin typeface="Calibri" panose="020F0502020204030204" pitchFamily="34" charset="0"/>
                <a:cs typeface="Calibri" panose="020F0502020204030204" pitchFamily="34" charset="0"/>
              </a:rPr>
              <a:t>interest</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exp</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discretionary</a:t>
            </a:r>
            <a:r>
              <a:rPr lang="it-IT" sz="2800" dirty="0">
                <a:latin typeface="Calibri" panose="020F0502020204030204" pitchFamily="34" charset="0"/>
                <a:cs typeface="Calibri" panose="020F0502020204030204" pitchFamily="34" charset="0"/>
              </a:rPr>
              <a:t> revenues and the </a:t>
            </a:r>
            <a:r>
              <a:rPr lang="it-IT" sz="2800" dirty="0" err="1">
                <a:latin typeface="Calibri" panose="020F0502020204030204" pitchFamily="34" charset="0"/>
                <a:cs typeface="Calibri" panose="020F0502020204030204" pitchFamily="34" charset="0"/>
              </a:rPr>
              <a:t>cyclical</a:t>
            </a:r>
            <a:r>
              <a:rPr lang="it-IT" sz="2800" dirty="0">
                <a:latin typeface="Calibri" panose="020F0502020204030204" pitchFamily="34" charset="0"/>
                <a:cs typeface="Calibri" panose="020F0502020204030204" pitchFamily="34" charset="0"/>
              </a:rPr>
              <a:t> component of </a:t>
            </a:r>
            <a:r>
              <a:rPr lang="it-IT" sz="2800" dirty="0" err="1">
                <a:latin typeface="Calibri" panose="020F0502020204030204" pitchFamily="34" charset="0"/>
                <a:cs typeface="Calibri" panose="020F0502020204030204" pitchFamily="34" charset="0"/>
              </a:rPr>
              <a:t>unemployed</a:t>
            </a:r>
            <a:r>
              <a:rPr lang="it-IT" sz="2800" dirty="0">
                <a:latin typeface="Calibri" panose="020F0502020204030204" pitchFamily="34" charset="0"/>
                <a:cs typeface="Calibri" panose="020F0502020204030204" pitchFamily="34" charset="0"/>
              </a:rPr>
              <a:t> benefit </a:t>
            </a:r>
            <a:r>
              <a:rPr lang="it-IT" sz="2800" dirty="0" err="1">
                <a:latin typeface="Calibri" panose="020F0502020204030204" pitchFamily="34" charset="0"/>
                <a:cs typeface="Calibri" panose="020F0502020204030204" pitchFamily="34" charset="0"/>
              </a:rPr>
              <a:t>exp</a:t>
            </a:r>
            <a:r>
              <a:rPr lang="it-IT" sz="2800" dirty="0">
                <a:latin typeface="Calibri" panose="020F0502020204030204" pitchFamily="34" charset="0"/>
                <a:cs typeface="Calibri" panose="020F0502020204030204" pitchFamily="34" charset="0"/>
              </a:rPr>
              <a:t>) </a:t>
            </a:r>
            <a:br>
              <a:rPr lang="it-IT" sz="2800" dirty="0">
                <a:latin typeface="Calibri" panose="020F0502020204030204" pitchFamily="34" charset="0"/>
                <a:cs typeface="Calibri" panose="020F0502020204030204" pitchFamily="34" charset="0"/>
              </a:rPr>
            </a:br>
            <a:endParaRPr lang="it-IT" sz="2800" dirty="0">
              <a:latin typeface="Calibri" panose="020F0502020204030204" pitchFamily="34" charset="0"/>
              <a:cs typeface="Calibri" panose="020F0502020204030204" pitchFamily="34" charset="0"/>
            </a:endParaRPr>
          </a:p>
        </p:txBody>
      </p:sp>
      <p:sp>
        <p:nvSpPr>
          <p:cNvPr id="3" name="Segnaposto contenuto 2"/>
          <p:cNvSpPr>
            <a:spLocks noGrp="1" noEditPoints="1"/>
          </p:cNvSpPr>
          <p:nvPr>
            <p:ph sz="half" idx="1"/>
          </p:nvPr>
        </p:nvSpPr>
        <p:spPr/>
        <p:txBody>
          <a:bodyPr>
            <a:normAutofit lnSpcReduction="10000"/>
          </a:bodyPr>
          <a:lstStyle/>
          <a:p>
            <a:pPr marL="0" indent="0">
              <a:buNone/>
            </a:pPr>
            <a:r>
              <a:rPr lang="it-IT" u="sng" dirty="0" err="1"/>
              <a:t>Current</a:t>
            </a:r>
            <a:r>
              <a:rPr lang="it-IT" u="sng" dirty="0"/>
              <a:t> reg</a:t>
            </a:r>
            <a:r>
              <a:rPr lang="en-US" u="sng" dirty="0"/>
              <a:t>ulation</a:t>
            </a:r>
            <a:r>
              <a:rPr lang="en-US" i="0" u="none" dirty="0"/>
              <a:t>:</a:t>
            </a:r>
            <a:endParaRPr lang="it-IT" dirty="0"/>
          </a:p>
          <a:p>
            <a:pPr marL="0" indent="0">
              <a:buNone/>
            </a:pPr>
            <a:endParaRPr lang="it-IT" dirty="0"/>
          </a:p>
          <a:p>
            <a:pPr marL="0" indent="0">
              <a:buNone/>
            </a:pPr>
            <a:r>
              <a:rPr lang="it-IT" dirty="0"/>
              <a:t>In the Fiscal compact, </a:t>
            </a:r>
            <a:r>
              <a:rPr lang="it-IT" dirty="0" err="1"/>
              <a:t>included</a:t>
            </a:r>
            <a:r>
              <a:rPr lang="it-IT" dirty="0"/>
              <a:t> in the </a:t>
            </a:r>
            <a:r>
              <a:rPr lang="it-IT" dirty="0" err="1"/>
              <a:t>evaluation</a:t>
            </a:r>
            <a:r>
              <a:rPr lang="it-IT" dirty="0"/>
              <a:t> of progress </a:t>
            </a:r>
            <a:r>
              <a:rPr lang="it-IT" dirty="0" err="1"/>
              <a:t>towards</a:t>
            </a:r>
            <a:r>
              <a:rPr lang="it-IT" dirty="0"/>
              <a:t> MTO</a:t>
            </a:r>
          </a:p>
        </p:txBody>
      </p:sp>
      <p:sp>
        <p:nvSpPr>
          <p:cNvPr id="4" name="Segnaposto contenuto 3"/>
          <p:cNvSpPr>
            <a:spLocks noGrp="1" noEditPoints="1"/>
          </p:cNvSpPr>
          <p:nvPr>
            <p:ph sz="half" idx="2"/>
          </p:nvPr>
        </p:nvSpPr>
        <p:spPr/>
        <p:txBody>
          <a:bodyPr>
            <a:normAutofit lnSpcReduction="10000"/>
          </a:bodyPr>
          <a:lstStyle/>
          <a:p>
            <a:pPr marL="0" indent="0">
              <a:buNone/>
            </a:pPr>
            <a:r>
              <a:rPr lang="it-IT" u="sng" dirty="0" err="1"/>
              <a:t>Proposed</a:t>
            </a:r>
            <a:r>
              <a:rPr lang="it-IT" u="sng" dirty="0"/>
              <a:t> reg</a:t>
            </a:r>
            <a:r>
              <a:rPr lang="en-US" u="sng" dirty="0"/>
              <a:t>ulation</a:t>
            </a:r>
            <a:r>
              <a:rPr lang="en-US" u="none" dirty="0"/>
              <a:t>:</a:t>
            </a:r>
            <a:endParaRPr lang="it-IT" u="sng" dirty="0"/>
          </a:p>
          <a:p>
            <a:pPr marL="0" indent="0">
              <a:buNone/>
            </a:pPr>
            <a:endParaRPr lang="it-IT" dirty="0"/>
          </a:p>
          <a:p>
            <a:pPr marL="0" indent="0">
              <a:buNone/>
            </a:pPr>
            <a:r>
              <a:rPr lang="it-IT" dirty="0"/>
              <a:t>National net </a:t>
            </a:r>
            <a:r>
              <a:rPr lang="it-IT" dirty="0" err="1"/>
              <a:t>expenditure</a:t>
            </a:r>
            <a:r>
              <a:rPr lang="it-IT" dirty="0"/>
              <a:t> </a:t>
            </a:r>
            <a:r>
              <a:rPr lang="it-IT" dirty="0" err="1"/>
              <a:t>growth</a:t>
            </a:r>
            <a:r>
              <a:rPr lang="it-IT" dirty="0"/>
              <a:t> &lt; GDP </a:t>
            </a:r>
            <a:r>
              <a:rPr lang="it-IT" dirty="0" err="1"/>
              <a:t>growth</a:t>
            </a:r>
            <a:r>
              <a:rPr lang="it-IT" dirty="0"/>
              <a:t>;</a:t>
            </a:r>
          </a:p>
          <a:p>
            <a:pPr marL="0" indent="0">
              <a:buNone/>
            </a:pPr>
            <a:endParaRPr lang="it-IT" dirty="0"/>
          </a:p>
          <a:p>
            <a:pPr marL="0" indent="0">
              <a:buNone/>
            </a:pPr>
            <a:r>
              <a:rPr lang="it-IT" dirty="0" err="1"/>
              <a:t>Multiannual</a:t>
            </a:r>
            <a:r>
              <a:rPr lang="it-IT" dirty="0"/>
              <a:t> ‘Technical </a:t>
            </a:r>
            <a:r>
              <a:rPr lang="it-IT" dirty="0" err="1"/>
              <a:t>trajectory</a:t>
            </a:r>
            <a:r>
              <a:rPr lang="it-IT" dirty="0"/>
              <a:t>’ for national net </a:t>
            </a:r>
            <a:r>
              <a:rPr lang="it-IT" dirty="0" err="1"/>
              <a:t>expenditure</a:t>
            </a:r>
            <a:r>
              <a:rPr lang="it-IT" dirty="0"/>
              <a:t> put </a:t>
            </a:r>
            <a:r>
              <a:rPr lang="it-IT" dirty="0" err="1"/>
              <a:t>forward</a:t>
            </a:r>
            <a:r>
              <a:rPr lang="it-IT" dirty="0"/>
              <a:t> by the Commission (</a:t>
            </a:r>
            <a:r>
              <a:rPr lang="it-IT" dirty="0" err="1"/>
              <a:t>flexibility</a:t>
            </a:r>
            <a:r>
              <a:rPr lang="it-IT" dirty="0"/>
              <a:t> </a:t>
            </a:r>
            <a:r>
              <a:rPr lang="it-IT" dirty="0" err="1"/>
              <a:t>through</a:t>
            </a:r>
            <a:r>
              <a:rPr lang="it-IT" dirty="0"/>
              <a:t> the ‘control account’)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normAutofit/>
          </a:bodyPr>
          <a:lstStyle/>
          <a:p>
            <a:r>
              <a:rPr lang="it-IT" sz="3200" dirty="0" err="1">
                <a:latin typeface="Calibri" panose="020F0502020204030204" pitchFamily="34" charset="0"/>
                <a:cs typeface="Calibri" panose="020F0502020204030204" pitchFamily="34" charset="0"/>
              </a:rPr>
              <a:t>Main</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changes</a:t>
            </a:r>
            <a:r>
              <a:rPr lang="it-IT" sz="3200" dirty="0">
                <a:latin typeface="Calibri" panose="020F0502020204030204" pitchFamily="34" charset="0"/>
                <a:cs typeface="Calibri" panose="020F0502020204030204" pitchFamily="34" charset="0"/>
              </a:rPr>
              <a:t>: fiscal, </a:t>
            </a:r>
            <a:r>
              <a:rPr lang="it-IT" sz="3200" dirty="0" err="1">
                <a:latin typeface="Calibri" panose="020F0502020204030204" pitchFamily="34" charset="0"/>
                <a:cs typeface="Calibri" panose="020F0502020204030204" pitchFamily="34" charset="0"/>
              </a:rPr>
              <a:t>reforms</a:t>
            </a:r>
            <a:r>
              <a:rPr lang="it-IT" sz="3200" dirty="0">
                <a:latin typeface="Calibri" panose="020F0502020204030204" pitchFamily="34" charset="0"/>
                <a:cs typeface="Calibri" panose="020F0502020204030204" pitchFamily="34" charset="0"/>
              </a:rPr>
              <a:t> and investment commitments</a:t>
            </a:r>
            <a:br>
              <a:rPr lang="it-IT" sz="2800" dirty="0">
                <a:latin typeface="Calibri" panose="020F0502020204030204" pitchFamily="34" charset="0"/>
                <a:cs typeface="Calibri" panose="020F0502020204030204" pitchFamily="34" charset="0"/>
              </a:rPr>
            </a:br>
            <a:endParaRPr lang="it-IT" sz="2800" dirty="0">
              <a:latin typeface="Calibri" panose="020F0502020204030204" pitchFamily="34" charset="0"/>
              <a:cs typeface="Calibri" panose="020F0502020204030204" pitchFamily="34" charset="0"/>
            </a:endParaRPr>
          </a:p>
        </p:txBody>
      </p:sp>
      <p:sp>
        <p:nvSpPr>
          <p:cNvPr id="3" name="Segnaposto contenuto 2"/>
          <p:cNvSpPr>
            <a:spLocks noGrp="1" noEditPoints="1"/>
          </p:cNvSpPr>
          <p:nvPr>
            <p:ph sz="half" idx="1"/>
          </p:nvPr>
        </p:nvSpPr>
        <p:spPr/>
        <p:txBody>
          <a:bodyPr>
            <a:normAutofit fontScale="85000" lnSpcReduction="20000"/>
          </a:bodyPr>
          <a:lstStyle/>
          <a:p>
            <a:pPr marL="0" indent="0">
              <a:buNone/>
            </a:pPr>
            <a:r>
              <a:rPr lang="it-IT" u="sng" dirty="0" err="1"/>
              <a:t>Current</a:t>
            </a:r>
            <a:r>
              <a:rPr lang="it-IT" u="sng" dirty="0"/>
              <a:t> reg</a:t>
            </a:r>
            <a:r>
              <a:rPr lang="en-US" u="sng" dirty="0"/>
              <a:t>ulation</a:t>
            </a:r>
            <a:r>
              <a:rPr lang="it-IT" dirty="0"/>
              <a:t>:</a:t>
            </a:r>
          </a:p>
          <a:p>
            <a:pPr marL="0" indent="0">
              <a:buNone/>
            </a:pPr>
            <a:endParaRPr lang="it-IT" dirty="0"/>
          </a:p>
          <a:p>
            <a:pPr marL="0" indent="0">
              <a:buNone/>
            </a:pPr>
            <a:r>
              <a:rPr lang="it-IT" dirty="0"/>
              <a:t>Not </a:t>
            </a:r>
            <a:r>
              <a:rPr lang="it-IT" dirty="0" err="1"/>
              <a:t>explicitly</a:t>
            </a:r>
            <a:r>
              <a:rPr lang="it-IT" dirty="0"/>
              <a:t> </a:t>
            </a:r>
            <a:r>
              <a:rPr lang="it-IT" dirty="0" err="1"/>
              <a:t>included</a:t>
            </a:r>
            <a:r>
              <a:rPr lang="it-IT" dirty="0"/>
              <a:t>.</a:t>
            </a:r>
          </a:p>
        </p:txBody>
      </p:sp>
      <p:sp>
        <p:nvSpPr>
          <p:cNvPr id="4" name="Segnaposto contenuto 3"/>
          <p:cNvSpPr>
            <a:spLocks noGrp="1" noEditPoints="1"/>
          </p:cNvSpPr>
          <p:nvPr>
            <p:ph sz="half" idx="2"/>
          </p:nvPr>
        </p:nvSpPr>
        <p:spPr/>
        <p:txBody>
          <a:bodyPr>
            <a:normAutofit fontScale="85000" lnSpcReduction="20000"/>
          </a:bodyPr>
          <a:lstStyle/>
          <a:p>
            <a:pPr marL="0" indent="0">
              <a:buNone/>
            </a:pPr>
            <a:r>
              <a:rPr lang="it-IT" u="sng" dirty="0" err="1"/>
              <a:t>Proposed</a:t>
            </a:r>
            <a:r>
              <a:rPr lang="it-IT" u="sng" dirty="0"/>
              <a:t> reg</a:t>
            </a:r>
            <a:r>
              <a:rPr lang="en-US" u="sng" dirty="0"/>
              <a:t>ulation</a:t>
            </a:r>
            <a:r>
              <a:rPr lang="en-US" u="none" dirty="0"/>
              <a:t>:</a:t>
            </a:r>
            <a:endParaRPr lang="it-IT" u="sng" dirty="0"/>
          </a:p>
          <a:p>
            <a:pPr marL="0" indent="0">
              <a:buNone/>
            </a:pPr>
            <a:endParaRPr lang="it-IT" dirty="0"/>
          </a:p>
          <a:p>
            <a:pPr marL="0" indent="0">
              <a:buNone/>
            </a:pPr>
            <a:r>
              <a:rPr lang="it-IT" dirty="0" err="1"/>
              <a:t>Included</a:t>
            </a:r>
            <a:r>
              <a:rPr lang="it-IT" dirty="0"/>
              <a:t> </a:t>
            </a:r>
            <a:r>
              <a:rPr lang="it-IT" dirty="0" err="1"/>
              <a:t>as</a:t>
            </a:r>
            <a:r>
              <a:rPr lang="it-IT" dirty="0"/>
              <a:t> key </a:t>
            </a:r>
            <a:r>
              <a:rPr lang="it-IT" dirty="0" err="1"/>
              <a:t>objectives</a:t>
            </a:r>
            <a:r>
              <a:rPr lang="it-IT" dirty="0"/>
              <a:t> in the single, </a:t>
            </a:r>
            <a:r>
              <a:rPr lang="it-IT" dirty="0" err="1"/>
              <a:t>holistic</a:t>
            </a:r>
            <a:r>
              <a:rPr lang="it-IT" dirty="0"/>
              <a:t> ‘National medium-</a:t>
            </a:r>
            <a:r>
              <a:rPr lang="it-IT" dirty="0" err="1"/>
              <a:t>term</a:t>
            </a:r>
            <a:r>
              <a:rPr lang="it-IT" dirty="0"/>
              <a:t> fiscal-</a:t>
            </a:r>
            <a:r>
              <a:rPr lang="it-IT" dirty="0" err="1"/>
              <a:t>structural</a:t>
            </a:r>
            <a:r>
              <a:rPr lang="it-IT" dirty="0"/>
              <a:t> plan’</a:t>
            </a:r>
            <a:r>
              <a:rPr lang="en-US" dirty="0"/>
              <a:t>;</a:t>
            </a:r>
            <a:endParaRPr lang="it-IT" dirty="0"/>
          </a:p>
          <a:p>
            <a:pPr marL="0" indent="0">
              <a:buNone/>
            </a:pPr>
            <a:endParaRPr lang="it-IT" dirty="0"/>
          </a:p>
          <a:p>
            <a:pPr marL="0" indent="0">
              <a:buNone/>
            </a:pPr>
            <a:r>
              <a:rPr lang="it-IT" dirty="0"/>
              <a:t>4 </a:t>
            </a:r>
            <a:r>
              <a:rPr lang="it-IT" dirty="0" err="1"/>
              <a:t>year</a:t>
            </a:r>
            <a:r>
              <a:rPr lang="it-IT" dirty="0"/>
              <a:t> </a:t>
            </a:r>
            <a:r>
              <a:rPr lang="it-IT" dirty="0" err="1"/>
              <a:t>timeframe</a:t>
            </a:r>
            <a:r>
              <a:rPr lang="it-IT" dirty="0"/>
              <a:t> (</a:t>
            </a:r>
            <a:r>
              <a:rPr lang="it-IT" dirty="0" err="1"/>
              <a:t>extendible</a:t>
            </a:r>
            <a:r>
              <a:rPr lang="it-IT" dirty="0"/>
              <a:t> to 7 </a:t>
            </a:r>
            <a:r>
              <a:rPr lang="it-IT" dirty="0" err="1"/>
              <a:t>years</a:t>
            </a:r>
            <a:r>
              <a:rPr lang="en-US" dirty="0"/>
              <a:t> under the condition of ‘structural reforms’;</a:t>
            </a:r>
            <a:endParaRPr lang="it-IT" dirty="0"/>
          </a:p>
          <a:p>
            <a:pPr marL="0" indent="0">
              <a:buNone/>
            </a:pPr>
            <a:endParaRPr lang="it-IT" dirty="0"/>
          </a:p>
          <a:p>
            <a:pPr marL="0" indent="0">
              <a:buNone/>
            </a:pPr>
            <a:r>
              <a:rPr lang="it-IT" dirty="0" err="1"/>
              <a:t>Nationally</a:t>
            </a:r>
            <a:r>
              <a:rPr lang="it-IT" dirty="0"/>
              <a:t> </a:t>
            </a:r>
            <a:r>
              <a:rPr lang="it-IT" dirty="0" err="1"/>
              <a:t>financed</a:t>
            </a:r>
            <a:r>
              <a:rPr lang="it-IT" dirty="0"/>
              <a:t> public investment &gt; </a:t>
            </a:r>
            <a:r>
              <a:rPr lang="it-IT" dirty="0" err="1"/>
              <a:t>average</a:t>
            </a:r>
            <a:r>
              <a:rPr lang="it-IT" dirty="0"/>
              <a:t> </a:t>
            </a:r>
            <a:r>
              <a:rPr lang="it-IT" dirty="0" err="1"/>
              <a:t>level</a:t>
            </a:r>
            <a:r>
              <a:rPr lang="it-IT" dirty="0"/>
              <a:t> of the </a:t>
            </a:r>
            <a:r>
              <a:rPr lang="it-IT" dirty="0" err="1"/>
              <a:t>period</a:t>
            </a:r>
            <a:r>
              <a:rPr lang="it-IT" dirty="0"/>
              <a:t> </a:t>
            </a:r>
            <a:r>
              <a:rPr lang="it-IT" dirty="0" err="1"/>
              <a:t>before</a:t>
            </a:r>
            <a:r>
              <a:rPr lang="it-IT" dirty="0"/>
              <a:t> start of the plan.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normAutofit/>
          </a:bodyPr>
          <a:lstStyle/>
          <a:p>
            <a:r>
              <a:rPr lang="it-IT" sz="3200" dirty="0" err="1">
                <a:latin typeface="Calibri" panose="020F0502020204030204" pitchFamily="34" charset="0"/>
                <a:cs typeface="Calibri" panose="020F0502020204030204" pitchFamily="34" charset="0"/>
              </a:rPr>
              <a:t>Main</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changes</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sanctions</a:t>
            </a:r>
            <a:br>
              <a:rPr lang="it-IT" sz="2800" dirty="0">
                <a:latin typeface="Calibri" panose="020F0502020204030204" pitchFamily="34" charset="0"/>
                <a:cs typeface="Calibri" panose="020F0502020204030204" pitchFamily="34" charset="0"/>
              </a:rPr>
            </a:br>
            <a:endParaRPr lang="it-IT" sz="2800" dirty="0">
              <a:latin typeface="Calibri" panose="020F0502020204030204" pitchFamily="34" charset="0"/>
              <a:cs typeface="Calibri" panose="020F0502020204030204" pitchFamily="34" charset="0"/>
            </a:endParaRPr>
          </a:p>
        </p:txBody>
      </p:sp>
      <p:sp>
        <p:nvSpPr>
          <p:cNvPr id="3" name="Segnaposto contenuto 2"/>
          <p:cNvSpPr>
            <a:spLocks noGrp="1" noEditPoints="1"/>
          </p:cNvSpPr>
          <p:nvPr>
            <p:ph sz="half" idx="1"/>
          </p:nvPr>
        </p:nvSpPr>
        <p:spPr/>
        <p:txBody>
          <a:bodyPr/>
          <a:lstStyle/>
          <a:p>
            <a:pPr marL="0" indent="0">
              <a:buNone/>
            </a:pPr>
            <a:r>
              <a:rPr lang="it-IT" u="sng" dirty="0" err="1"/>
              <a:t>Current</a:t>
            </a:r>
            <a:r>
              <a:rPr lang="it-IT" u="sng" dirty="0"/>
              <a:t> </a:t>
            </a:r>
            <a:r>
              <a:rPr lang="en-US" u="sng" dirty="0"/>
              <a:t>regulation</a:t>
            </a:r>
            <a:r>
              <a:rPr lang="en-US" u="none" dirty="0"/>
              <a:t>:</a:t>
            </a:r>
          </a:p>
          <a:p>
            <a:pPr marL="0" indent="0">
              <a:buNone/>
            </a:pPr>
            <a:endParaRPr lang="en-US" u="none" dirty="0"/>
          </a:p>
          <a:p>
            <a:pPr marL="0" indent="0">
              <a:buNone/>
            </a:pPr>
            <a:r>
              <a:rPr lang="it-IT" dirty="0"/>
              <a:t>0,2% of GDP + 1/10 of the </a:t>
            </a:r>
            <a:r>
              <a:rPr lang="it-IT" dirty="0" err="1"/>
              <a:t>difference</a:t>
            </a:r>
            <a:r>
              <a:rPr lang="it-IT" dirty="0"/>
              <a:t> </a:t>
            </a:r>
            <a:r>
              <a:rPr lang="it-IT" dirty="0" err="1"/>
              <a:t>between</a:t>
            </a:r>
            <a:r>
              <a:rPr lang="it-IT" dirty="0"/>
              <a:t> the </a:t>
            </a:r>
            <a:r>
              <a:rPr lang="it-IT" dirty="0" err="1"/>
              <a:t>actual</a:t>
            </a:r>
            <a:r>
              <a:rPr lang="it-IT" dirty="0"/>
              <a:t> deficit and the </a:t>
            </a:r>
            <a:r>
              <a:rPr lang="it-IT" dirty="0" err="1"/>
              <a:t>reference</a:t>
            </a:r>
            <a:r>
              <a:rPr lang="it-IT" dirty="0"/>
              <a:t> </a:t>
            </a:r>
            <a:r>
              <a:rPr lang="it-IT" dirty="0" err="1"/>
              <a:t>value</a:t>
            </a:r>
            <a:r>
              <a:rPr lang="it-IT" dirty="0"/>
              <a:t> (max 0,5% of GDP).</a:t>
            </a:r>
          </a:p>
        </p:txBody>
      </p:sp>
      <p:sp>
        <p:nvSpPr>
          <p:cNvPr id="4" name="Segnaposto contenuto 3"/>
          <p:cNvSpPr>
            <a:spLocks noGrp="1" noEditPoints="1"/>
          </p:cNvSpPr>
          <p:nvPr>
            <p:ph sz="half" idx="2"/>
          </p:nvPr>
        </p:nvSpPr>
        <p:spPr/>
        <p:txBody>
          <a:bodyPr/>
          <a:lstStyle/>
          <a:p>
            <a:pPr marL="0" indent="0">
              <a:buNone/>
            </a:pPr>
            <a:r>
              <a:rPr lang="it-IT" u="sng" dirty="0" err="1"/>
              <a:t>Proposed</a:t>
            </a:r>
            <a:r>
              <a:rPr lang="it-IT" u="sng" dirty="0"/>
              <a:t> </a:t>
            </a:r>
            <a:r>
              <a:rPr lang="en-US" u="sng" dirty="0"/>
              <a:t>regulation</a:t>
            </a:r>
            <a:r>
              <a:rPr lang="en-US" u="none" dirty="0"/>
              <a:t>:</a:t>
            </a:r>
            <a:endParaRPr lang="it-IT" u="sng" dirty="0"/>
          </a:p>
          <a:p>
            <a:pPr marL="0" indent="0">
              <a:buNone/>
            </a:pPr>
            <a:endParaRPr lang="it-IT" dirty="0"/>
          </a:p>
          <a:p>
            <a:pPr marL="0" indent="0">
              <a:buNone/>
            </a:pPr>
            <a:r>
              <a:rPr lang="it-IT" dirty="0"/>
              <a:t>0,05% of GDP in 6 </a:t>
            </a:r>
            <a:r>
              <a:rPr lang="it-IT" dirty="0" err="1"/>
              <a:t>months</a:t>
            </a:r>
            <a:r>
              <a:rPr lang="it-IT" dirty="0"/>
              <a:t>, </a:t>
            </a:r>
            <a:r>
              <a:rPr lang="it-IT" dirty="0" err="1"/>
              <a:t>possible</a:t>
            </a:r>
            <a:r>
              <a:rPr lang="it-IT" dirty="0"/>
              <a:t> </a:t>
            </a:r>
            <a:r>
              <a:rPr lang="it-IT" dirty="0" err="1"/>
              <a:t>intensification</a:t>
            </a:r>
            <a:r>
              <a:rPr lang="it-IT" dirty="0"/>
              <a:t> (max 0,5% of GDP).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dirty="0" err="1"/>
              <a:t>Comments</a:t>
            </a:r>
            <a:r>
              <a:rPr lang="it-IT" dirty="0"/>
              <a:t> /1</a:t>
            </a:r>
            <a:br>
              <a:rPr lang="it-IT" dirty="0"/>
            </a:br>
            <a:endParaRPr lang="it-IT" dirty="0"/>
          </a:p>
        </p:txBody>
      </p:sp>
      <p:sp>
        <p:nvSpPr>
          <p:cNvPr id="3" name="Segnaposto contenuto 2"/>
          <p:cNvSpPr>
            <a:spLocks noGrp="1" noEditPoints="1"/>
          </p:cNvSpPr>
          <p:nvPr>
            <p:ph idx="1"/>
          </p:nvPr>
        </p:nvSpPr>
        <p:spPr>
          <a:xfrm>
            <a:off x="838200" y="1444207"/>
            <a:ext cx="10515600" cy="4732756"/>
          </a:xfrm>
        </p:spPr>
        <p:txBody>
          <a:bodyPr>
            <a:normAutofit fontScale="85000" lnSpcReduction="20000"/>
          </a:bodyPr>
          <a:lstStyle/>
          <a:p>
            <a:r>
              <a:rPr lang="it-IT" dirty="0"/>
              <a:t>No </a:t>
            </a:r>
            <a:r>
              <a:rPr lang="it-IT" dirty="0" err="1"/>
              <a:t>stronger</a:t>
            </a:r>
            <a:r>
              <a:rPr lang="it-IT" dirty="0"/>
              <a:t> national ownership. </a:t>
            </a:r>
            <a:r>
              <a:rPr lang="it-IT" dirty="0" err="1"/>
              <a:t>Identification</a:t>
            </a:r>
            <a:r>
              <a:rPr lang="it-IT" dirty="0"/>
              <a:t> of politically sensitive key </a:t>
            </a:r>
            <a:r>
              <a:rPr lang="it-IT" dirty="0" err="1"/>
              <a:t>objectives</a:t>
            </a:r>
            <a:r>
              <a:rPr lang="it-IT" dirty="0"/>
              <a:t>/commitments </a:t>
            </a:r>
            <a:r>
              <a:rPr lang="it-IT" dirty="0" err="1"/>
              <a:t>delegated</a:t>
            </a:r>
            <a:r>
              <a:rPr lang="it-IT" dirty="0"/>
              <a:t> to the Commission:</a:t>
            </a:r>
            <a:endParaRPr lang="en-US" dirty="0"/>
          </a:p>
          <a:p>
            <a:pPr marL="685800" lvl="1"/>
            <a:r>
              <a:rPr lang="it-IT" dirty="0"/>
              <a:t>the ‘technical’ </a:t>
            </a:r>
            <a:r>
              <a:rPr lang="it-IT" dirty="0" err="1"/>
              <a:t>trajectory</a:t>
            </a:r>
            <a:r>
              <a:rPr lang="it-IT" dirty="0"/>
              <a:t> of the net </a:t>
            </a:r>
            <a:r>
              <a:rPr lang="it-IT" dirty="0" err="1"/>
              <a:t>expenditure</a:t>
            </a:r>
            <a:r>
              <a:rPr lang="it-IT" dirty="0"/>
              <a:t> </a:t>
            </a:r>
            <a:r>
              <a:rPr lang="en-US" dirty="0"/>
              <a:t>sufficiently </a:t>
            </a:r>
            <a:r>
              <a:rPr lang="en-US" dirty="0" err="1"/>
              <a:t>‘b</a:t>
            </a:r>
            <a:r>
              <a:rPr lang="it-IT" dirty="0" err="1"/>
              <a:t>elow</a:t>
            </a:r>
            <a:r>
              <a:rPr lang="en-US" dirty="0" err="1"/>
              <a:t>’</a:t>
            </a:r>
            <a:r>
              <a:rPr lang="it-IT" dirty="0"/>
              <a:t> the medium-</a:t>
            </a:r>
            <a:r>
              <a:rPr lang="it-IT" dirty="0" err="1"/>
              <a:t>term</a:t>
            </a:r>
            <a:r>
              <a:rPr lang="it-IT" dirty="0"/>
              <a:t> output </a:t>
            </a:r>
            <a:r>
              <a:rPr lang="it-IT" dirty="0" err="1"/>
              <a:t>growth</a:t>
            </a:r>
            <a:r>
              <a:rPr lang="en-US" dirty="0" err="1"/>
              <a:t>; </a:t>
            </a:r>
          </a:p>
          <a:p>
            <a:pPr marL="685800" lvl="1"/>
            <a:r>
              <a:rPr lang="it-IT" dirty="0"/>
              <a:t>the </a:t>
            </a:r>
            <a:r>
              <a:rPr lang="en-US" dirty="0"/>
              <a:t>reduction of </a:t>
            </a:r>
            <a:r>
              <a:rPr lang="it-IT" dirty="0"/>
              <a:t>public </a:t>
            </a:r>
            <a:r>
              <a:rPr lang="it-IT" dirty="0" err="1"/>
              <a:t>debt</a:t>
            </a:r>
            <a:r>
              <a:rPr lang="it-IT" dirty="0"/>
              <a:t> </a:t>
            </a:r>
            <a:r>
              <a:rPr lang="en-US" dirty="0"/>
              <a:t>considered coherent with</a:t>
            </a:r>
            <a:r>
              <a:rPr lang="it-IT" dirty="0"/>
              <a:t> a ‘</a:t>
            </a:r>
            <a:r>
              <a:rPr lang="it-IT" dirty="0" err="1"/>
              <a:t>plausibly</a:t>
            </a:r>
            <a:r>
              <a:rPr lang="it-IT" dirty="0"/>
              <a:t>’ </a:t>
            </a:r>
            <a:r>
              <a:rPr lang="it-IT" dirty="0" err="1"/>
              <a:t>downword</a:t>
            </a:r>
            <a:r>
              <a:rPr lang="en-US" dirty="0" err="1"/>
              <a:t> </a:t>
            </a:r>
            <a:r>
              <a:rPr lang="it-IT" dirty="0" err="1"/>
              <a:t>path</a:t>
            </a:r>
            <a:r>
              <a:rPr lang="it-IT" dirty="0"/>
              <a:t> </a:t>
            </a:r>
            <a:endParaRPr lang="en-US" dirty="0"/>
          </a:p>
          <a:p>
            <a:pPr marL="685800" lvl="1"/>
            <a:r>
              <a:rPr lang="en-US" dirty="0"/>
              <a:t>the amount of</a:t>
            </a:r>
            <a:r>
              <a:rPr lang="it-IT" dirty="0"/>
              <a:t> deficit ‘</a:t>
            </a:r>
            <a:r>
              <a:rPr lang="it-IT" dirty="0" err="1"/>
              <a:t>below</a:t>
            </a:r>
            <a:r>
              <a:rPr lang="it-IT" dirty="0"/>
              <a:t>’ 3% of GDP;</a:t>
            </a:r>
            <a:r>
              <a:rPr lang="en-US" dirty="0"/>
              <a:t> </a:t>
            </a:r>
          </a:p>
          <a:p>
            <a:pPr marL="685800" lvl="1"/>
            <a:r>
              <a:rPr lang="en-US" dirty="0"/>
              <a:t>the </a:t>
            </a:r>
            <a:r>
              <a:rPr lang="it-IT" dirty="0" err="1"/>
              <a:t>structural</a:t>
            </a:r>
            <a:r>
              <a:rPr lang="it-IT" dirty="0"/>
              <a:t> </a:t>
            </a:r>
            <a:r>
              <a:rPr lang="it-IT" dirty="0" err="1"/>
              <a:t>primary</a:t>
            </a:r>
            <a:r>
              <a:rPr lang="it-IT" dirty="0"/>
              <a:t> balance;</a:t>
            </a:r>
            <a:endParaRPr lang="en-US" dirty="0"/>
          </a:p>
          <a:p>
            <a:pPr indent="0">
              <a:buNone/>
            </a:pPr>
            <a:endParaRPr lang="en-US" dirty="0"/>
          </a:p>
          <a:p>
            <a:r>
              <a:rPr lang="it-IT" dirty="0"/>
              <a:t>No </a:t>
            </a:r>
            <a:r>
              <a:rPr lang="it-IT" dirty="0" err="1"/>
              <a:t>stronger</a:t>
            </a:r>
            <a:r>
              <a:rPr lang="it-IT" dirty="0"/>
              <a:t> national </a:t>
            </a:r>
            <a:r>
              <a:rPr lang="it-IT" dirty="0" err="1"/>
              <a:t>ownwership</a:t>
            </a:r>
            <a:r>
              <a:rPr lang="it-IT" dirty="0"/>
              <a:t>. Country-</a:t>
            </a:r>
            <a:r>
              <a:rPr lang="it-IT" dirty="0" err="1"/>
              <a:t>specific</a:t>
            </a:r>
            <a:r>
              <a:rPr lang="it-IT" dirty="0"/>
              <a:t> </a:t>
            </a:r>
            <a:r>
              <a:rPr lang="it-IT" dirty="0" err="1"/>
              <a:t>objectives</a:t>
            </a:r>
            <a:r>
              <a:rPr lang="it-IT" dirty="0"/>
              <a:t>/commitments are </a:t>
            </a:r>
            <a:r>
              <a:rPr lang="en-US" dirty="0"/>
              <a:t>already i</a:t>
            </a:r>
            <a:r>
              <a:rPr lang="it-IT" dirty="0"/>
              <a:t>n the </a:t>
            </a:r>
            <a:r>
              <a:rPr lang="it-IT" dirty="0" err="1"/>
              <a:t>current</a:t>
            </a:r>
            <a:r>
              <a:rPr lang="it-IT" dirty="0"/>
              <a:t> </a:t>
            </a:r>
            <a:r>
              <a:rPr lang="it-IT" dirty="0" err="1"/>
              <a:t>regulation</a:t>
            </a:r>
            <a:r>
              <a:rPr lang="it-IT" dirty="0"/>
              <a:t> and </a:t>
            </a:r>
            <a:r>
              <a:rPr lang="it-IT" dirty="0" err="1"/>
              <a:t>flexibility</a:t>
            </a:r>
            <a:r>
              <a:rPr lang="it-IT" dirty="0"/>
              <a:t> </a:t>
            </a:r>
            <a:r>
              <a:rPr lang="it-IT" dirty="0" err="1"/>
              <a:t>allowed</a:t>
            </a:r>
            <a:r>
              <a:rPr lang="it-IT" dirty="0"/>
              <a:t> by the </a:t>
            </a:r>
            <a:r>
              <a:rPr lang="it-IT" dirty="0" err="1"/>
              <a:t>valutation</a:t>
            </a:r>
            <a:r>
              <a:rPr lang="it-IT" dirty="0"/>
              <a:t> of ‘</a:t>
            </a:r>
            <a:r>
              <a:rPr lang="it-IT" dirty="0" err="1"/>
              <a:t>relevant</a:t>
            </a:r>
            <a:r>
              <a:rPr lang="it-IT" dirty="0"/>
              <a:t> </a:t>
            </a:r>
            <a:r>
              <a:rPr lang="it-IT" dirty="0" err="1"/>
              <a:t>factors</a:t>
            </a:r>
            <a:r>
              <a:rPr lang="it-IT" dirty="0"/>
              <a:t>’;</a:t>
            </a:r>
          </a:p>
          <a:p>
            <a:pPr marL="0" indent="0">
              <a:buNone/>
            </a:pPr>
            <a:r>
              <a:rPr lang="it-IT" dirty="0"/>
              <a:t>		</a:t>
            </a:r>
          </a:p>
          <a:p>
            <a:r>
              <a:rPr lang="it-IT" dirty="0"/>
              <a:t>Key </a:t>
            </a:r>
            <a:r>
              <a:rPr lang="it-IT" dirty="0" err="1"/>
              <a:t>variables</a:t>
            </a:r>
            <a:r>
              <a:rPr lang="it-IT" dirty="0"/>
              <a:t> </a:t>
            </a:r>
            <a:r>
              <a:rPr lang="it-IT" dirty="0" err="1"/>
              <a:t>presented</a:t>
            </a:r>
            <a:r>
              <a:rPr lang="it-IT" dirty="0"/>
              <a:t> </a:t>
            </a:r>
            <a:r>
              <a:rPr lang="it-IT" dirty="0" err="1"/>
              <a:t>as</a:t>
            </a:r>
            <a:r>
              <a:rPr lang="it-IT" dirty="0"/>
              <a:t> ‘technical’ continue to be </a:t>
            </a:r>
            <a:r>
              <a:rPr lang="it-IT" dirty="0" err="1"/>
              <a:t>based</a:t>
            </a:r>
            <a:r>
              <a:rPr lang="it-IT" dirty="0"/>
              <a:t> on </a:t>
            </a:r>
            <a:r>
              <a:rPr lang="it-IT" dirty="0" err="1"/>
              <a:t>highly</a:t>
            </a:r>
            <a:r>
              <a:rPr lang="it-IT" dirty="0"/>
              <a:t> </a:t>
            </a:r>
            <a:r>
              <a:rPr lang="it-IT" dirty="0" err="1"/>
              <a:t>discretional</a:t>
            </a:r>
            <a:r>
              <a:rPr lang="it-IT" dirty="0"/>
              <a:t> </a:t>
            </a:r>
            <a:r>
              <a:rPr lang="it-IT" dirty="0" err="1"/>
              <a:t>methodologies</a:t>
            </a:r>
            <a:r>
              <a:rPr lang="it-IT" dirty="0"/>
              <a:t> [e.g. ‘</a:t>
            </a:r>
            <a:r>
              <a:rPr lang="it-IT" dirty="0" err="1"/>
              <a:t>nawru</a:t>
            </a:r>
            <a:r>
              <a:rPr lang="it-IT" dirty="0"/>
              <a:t>’, ‘output gap’ and </a:t>
            </a:r>
            <a:r>
              <a:rPr lang="it-IT" dirty="0" err="1"/>
              <a:t>other</a:t>
            </a:r>
            <a:r>
              <a:rPr lang="it-IT" dirty="0"/>
              <a:t> </a:t>
            </a:r>
            <a:r>
              <a:rPr lang="it-IT" dirty="0" err="1"/>
              <a:t>parameters</a:t>
            </a:r>
            <a:r>
              <a:rPr lang="it-IT" dirty="0"/>
              <a:t> for the DSA and the ‘technical </a:t>
            </a:r>
            <a:r>
              <a:rPr lang="it-IT" dirty="0" err="1"/>
              <a:t>trajectory</a:t>
            </a:r>
            <a:r>
              <a:rPr lang="it-IT" dirty="0"/>
              <a:t>’];</a:t>
            </a:r>
          </a:p>
          <a:p>
            <a:pPr marL="0" indent="0">
              <a:buNone/>
            </a:pPr>
            <a:endParaRPr lang="it-IT" dirty="0"/>
          </a:p>
          <a:p>
            <a:endParaRPr lang="it-IT" dirty="0"/>
          </a:p>
          <a:p>
            <a:pPr marL="0" indent="0">
              <a:buNone/>
            </a:pPr>
            <a:endParaRPr lang="it-IT" dirty="0"/>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EditPoints="1"/>
          </p:cNvSpPr>
          <p:nvPr>
            <p:ph type="title"/>
          </p:nvPr>
        </p:nvSpPr>
        <p:spPr/>
        <p:txBody>
          <a:bodyPr/>
          <a:lstStyle/>
          <a:p>
            <a:r>
              <a:rPr lang="it-IT" dirty="0" err="1"/>
              <a:t>Comments</a:t>
            </a:r>
            <a:r>
              <a:rPr lang="it-IT" dirty="0"/>
              <a:t> /2</a:t>
            </a:r>
            <a:br>
              <a:rPr lang="it-IT" dirty="0"/>
            </a:br>
            <a:endParaRPr lang="it-IT" dirty="0"/>
          </a:p>
        </p:txBody>
      </p:sp>
      <p:sp>
        <p:nvSpPr>
          <p:cNvPr id="3" name="Segnaposto contenuto 2"/>
          <p:cNvSpPr>
            <a:spLocks noGrp="1" noEditPoints="1"/>
          </p:cNvSpPr>
          <p:nvPr>
            <p:ph idx="1"/>
          </p:nvPr>
        </p:nvSpPr>
        <p:spPr/>
        <p:txBody>
          <a:bodyPr>
            <a:normAutofit fontScale="92500" lnSpcReduction="20000"/>
          </a:bodyPr>
          <a:lstStyle/>
          <a:p>
            <a:r>
              <a:rPr lang="it-IT" dirty="0" err="1"/>
              <a:t>Possible</a:t>
            </a:r>
            <a:r>
              <a:rPr lang="it-IT" dirty="0"/>
              <a:t> fiscal </a:t>
            </a:r>
            <a:r>
              <a:rPr lang="it-IT" dirty="0" err="1"/>
              <a:t>flexibility</a:t>
            </a:r>
            <a:r>
              <a:rPr lang="it-IT" dirty="0"/>
              <a:t> vs. </a:t>
            </a:r>
            <a:r>
              <a:rPr lang="it-IT" dirty="0" err="1"/>
              <a:t>uncertainty</a:t>
            </a:r>
            <a:r>
              <a:rPr lang="it-IT" dirty="0"/>
              <a:t> on</a:t>
            </a:r>
            <a:r>
              <a:rPr lang="en-US" dirty="0"/>
              <a:t>:</a:t>
            </a:r>
          </a:p>
          <a:p>
            <a:pPr marL="685800" lvl="1"/>
            <a:r>
              <a:rPr lang="it-IT" dirty="0"/>
              <a:t>key policy </a:t>
            </a:r>
            <a:r>
              <a:rPr lang="it-IT" dirty="0" err="1"/>
              <a:t>variables</a:t>
            </a:r>
            <a:r>
              <a:rPr lang="it-IT" dirty="0"/>
              <a:t>, i.e. </a:t>
            </a:r>
            <a:r>
              <a:rPr lang="en-US" dirty="0"/>
              <a:t>‘technical’ trajectory and structural balance;</a:t>
            </a:r>
          </a:p>
          <a:p>
            <a:pPr marL="685800" lvl="1"/>
            <a:r>
              <a:rPr lang="en-US" dirty="0"/>
              <a:t>‘structural reforms’, picked from the ‘Brussels Consensus’ menu [privatization, liberalization, etc], as conditionality;</a:t>
            </a:r>
            <a:endParaRPr lang="it-IT" dirty="0"/>
          </a:p>
          <a:p>
            <a:pPr marL="0" indent="0">
              <a:buNone/>
            </a:pPr>
            <a:endParaRPr lang="it-IT" dirty="0"/>
          </a:p>
          <a:p>
            <a:r>
              <a:rPr lang="it-IT" dirty="0" err="1"/>
              <a:t>Tensions</a:t>
            </a:r>
            <a:r>
              <a:rPr lang="it-IT" dirty="0"/>
              <a:t> on </a:t>
            </a:r>
            <a:r>
              <a:rPr lang="it-IT" dirty="0" err="1"/>
              <a:t>democratic</a:t>
            </a:r>
            <a:r>
              <a:rPr lang="it-IT" dirty="0"/>
              <a:t> </a:t>
            </a:r>
            <a:r>
              <a:rPr lang="it-IT" dirty="0" err="1"/>
              <a:t>principles</a:t>
            </a:r>
            <a:r>
              <a:rPr lang="it-IT" dirty="0"/>
              <a:t> </a:t>
            </a:r>
            <a:r>
              <a:rPr lang="it-IT" dirty="0" err="1"/>
              <a:t>caused</a:t>
            </a:r>
            <a:r>
              <a:rPr lang="it-IT" dirty="0"/>
              <a:t> by </a:t>
            </a:r>
            <a:r>
              <a:rPr lang="it-IT" dirty="0" err="1"/>
              <a:t>uncertainty</a:t>
            </a:r>
            <a:r>
              <a:rPr lang="it-IT" dirty="0"/>
              <a:t> ok the key policy </a:t>
            </a:r>
            <a:r>
              <a:rPr lang="it-IT" dirty="0" err="1"/>
              <a:t>variables</a:t>
            </a:r>
            <a:r>
              <a:rPr lang="it-IT" dirty="0"/>
              <a:t>;</a:t>
            </a:r>
          </a:p>
          <a:p>
            <a:endParaRPr lang="it-IT" dirty="0"/>
          </a:p>
          <a:p>
            <a:r>
              <a:rPr lang="it-IT" dirty="0" err="1"/>
              <a:t>Bloated</a:t>
            </a:r>
            <a:r>
              <a:rPr lang="it-IT" dirty="0"/>
              <a:t> </a:t>
            </a:r>
            <a:r>
              <a:rPr lang="it-IT" dirty="0" err="1"/>
              <a:t>emphasis</a:t>
            </a:r>
            <a:r>
              <a:rPr lang="it-IT" dirty="0"/>
              <a:t> on the </a:t>
            </a:r>
            <a:r>
              <a:rPr lang="it-IT" dirty="0" err="1"/>
              <a:t>relevance</a:t>
            </a:r>
            <a:r>
              <a:rPr lang="it-IT" dirty="0"/>
              <a:t> of the </a:t>
            </a:r>
            <a:r>
              <a:rPr lang="it-IT" dirty="0" err="1"/>
              <a:t>changes</a:t>
            </a:r>
            <a:r>
              <a:rPr lang="it-IT" dirty="0"/>
              <a:t>: «The </a:t>
            </a:r>
            <a:r>
              <a:rPr lang="it-IT" dirty="0" err="1"/>
              <a:t>economic</a:t>
            </a:r>
            <a:r>
              <a:rPr lang="it-IT" dirty="0"/>
              <a:t> governance framework </a:t>
            </a:r>
            <a:r>
              <a:rPr lang="it-IT" dirty="0" err="1"/>
              <a:t>reform</a:t>
            </a:r>
            <a:r>
              <a:rPr lang="it-IT" dirty="0"/>
              <a:t> </a:t>
            </a:r>
            <a:r>
              <a:rPr lang="it-IT" dirty="0" err="1"/>
              <a:t>retains</a:t>
            </a:r>
            <a:r>
              <a:rPr lang="it-IT" dirty="0"/>
              <a:t> the </a:t>
            </a:r>
            <a:r>
              <a:rPr lang="it-IT" dirty="0" err="1"/>
              <a:t>fundamental</a:t>
            </a:r>
            <a:r>
              <a:rPr lang="it-IT" dirty="0"/>
              <a:t> </a:t>
            </a:r>
            <a:r>
              <a:rPr lang="it-IT" dirty="0" err="1"/>
              <a:t>objectives</a:t>
            </a:r>
            <a:r>
              <a:rPr lang="it-IT" dirty="0"/>
              <a:t> of </a:t>
            </a:r>
            <a:r>
              <a:rPr lang="it-IT" dirty="0" err="1"/>
              <a:t>budgetary</a:t>
            </a:r>
            <a:r>
              <a:rPr lang="it-IT" dirty="0"/>
              <a:t> discipline and </a:t>
            </a:r>
            <a:r>
              <a:rPr lang="it-IT" dirty="0" err="1"/>
              <a:t>debt</a:t>
            </a:r>
            <a:r>
              <a:rPr lang="it-IT" dirty="0"/>
              <a:t> </a:t>
            </a:r>
            <a:r>
              <a:rPr lang="it-IT" dirty="0" err="1"/>
              <a:t>sustainability</a:t>
            </a:r>
            <a:r>
              <a:rPr lang="it-IT" dirty="0"/>
              <a:t> set out in the TSCG» [</a:t>
            </a:r>
            <a:r>
              <a:rPr lang="it-IT" dirty="0" err="1"/>
              <a:t>Whereas</a:t>
            </a:r>
            <a:r>
              <a:rPr lang="it-IT" dirty="0"/>
              <a:t> (32)].</a:t>
            </a:r>
          </a:p>
          <a:p>
            <a:endParaRPr lang="it-IT" dirty="0"/>
          </a:p>
          <a:p>
            <a:endParaRPr lang="it-IT" dirty="0"/>
          </a:p>
          <a:p>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2481</Words>
  <Application>Microsoft Office PowerPoint</Application>
  <PresentationFormat>Widescreen</PresentationFormat>
  <Paragraphs>189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Tema di Office</vt:lpstr>
      <vt:lpstr>PowerPoint Presentation</vt:lpstr>
      <vt:lpstr>The reform of the economic governance</vt:lpstr>
      <vt:lpstr>Main changes: public debt exceeding 60% of GDP </vt:lpstr>
      <vt:lpstr>Main changes: public deficit  </vt:lpstr>
      <vt:lpstr>Main changes: net expenditure (net of interest exp, discretionary revenues and the cyclical component of unemployed benefit exp)  </vt:lpstr>
      <vt:lpstr>Main changes: fiscal, reforms and investment commitments </vt:lpstr>
      <vt:lpstr>Main changes: sanctions </vt:lpstr>
      <vt:lpstr>Comments /1 </vt:lpstr>
      <vt:lpstr>Comments /2 </vt:lpstr>
      <vt:lpstr>Comments /3 </vt:lpstr>
      <vt:lpstr> Addressing your questions /1:   </vt:lpstr>
      <vt:lpstr>Chart 1: Green investment needs in Euro-area countries</vt:lpstr>
      <vt:lpstr>Chart 2: Public and private sources of additional investment needs</vt:lpstr>
      <vt:lpstr>Addressing your questions /1:  </vt:lpstr>
      <vt:lpstr> Addressing your questions /2:   </vt:lpstr>
      <vt:lpstr>Addressing your questions /2</vt:lpstr>
      <vt:lpstr> Addressing your questions /3:   </vt:lpstr>
      <vt:lpstr>Proposals (inside the box) /1</vt:lpstr>
      <vt:lpstr>Proposals (inside the box) /2</vt:lpstr>
      <vt:lpstr>Proposals (inside the box) /3</vt:lpstr>
      <vt:lpstr>Proposals (outside the box) /4</vt:lpstr>
      <vt:lpstr>Proposals (outside the box) /5</vt:lpstr>
      <vt:lpstr>Conclusion: warning /1 </vt:lpstr>
      <vt:lpstr>Conclusion: warning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Fassina</dc:creator>
  <cp:lastModifiedBy>TOPOLOVEC, Mihael</cp:lastModifiedBy>
  <cp:revision>14</cp:revision>
  <cp:lastPrinted>2023-09-04T07:53:17Z</cp:lastPrinted>
  <dcterms:created xsi:type="dcterms:W3CDTF">2023-08-31T08:21:16Z</dcterms:created>
  <dcterms:modified xsi:type="dcterms:W3CDTF">2023-09-04T10:12:06Z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097a60d-5525-435b-8989-8eb48ac0c8cd_Enabled">
    <vt:lpwstr>true</vt:lpwstr>
  </property>
  <property fmtid="{D5CDD505-2E9C-101B-9397-08002B2CF9AE}" pid="3" name="MSIP_Label_5097a60d-5525-435b-8989-8eb48ac0c8cd_SetDate">
    <vt:lpwstr>2023-08-31T08:21:47Z</vt:lpwstr>
  </property>
  <property fmtid="{D5CDD505-2E9C-101B-9397-08002B2CF9AE}" pid="4" name="MSIP_Label_5097a60d-5525-435b-8989-8eb48ac0c8cd_Method">
    <vt:lpwstr>Standard</vt:lpwstr>
  </property>
  <property fmtid="{D5CDD505-2E9C-101B-9397-08002B2CF9AE}" pid="5" name="MSIP_Label_5097a60d-5525-435b-8989-8eb48ac0c8cd_Name">
    <vt:lpwstr>defa4170-0d19-0005-0004-bc88714345d2</vt:lpwstr>
  </property>
  <property fmtid="{D5CDD505-2E9C-101B-9397-08002B2CF9AE}" pid="6" name="MSIP_Label_5097a60d-5525-435b-8989-8eb48ac0c8cd_SiteId">
    <vt:lpwstr>3e90938b-8b27-4762-b4e8-006a8127a119</vt:lpwstr>
  </property>
  <property fmtid="{D5CDD505-2E9C-101B-9397-08002B2CF9AE}" pid="7" name="MSIP_Label_5097a60d-5525-435b-8989-8eb48ac0c8cd_ActionId">
    <vt:lpwstr>2c344ce9-9968-4dee-94bb-6a72e8de58b5</vt:lpwstr>
  </property>
  <property fmtid="{D5CDD505-2E9C-101B-9397-08002B2CF9AE}" pid="8" name="MSIP_Label_5097a60d-5525-435b-8989-8eb48ac0c8cd_ContentBits">
    <vt:lpwstr>0</vt:lpwstr>
  </property>
</Properties>
</file>